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82" r:id="rId5"/>
    <p:sldId id="283" r:id="rId6"/>
    <p:sldId id="259" r:id="rId7"/>
    <p:sldId id="260" r:id="rId8"/>
    <p:sldId id="261" r:id="rId9"/>
    <p:sldId id="262" r:id="rId10"/>
    <p:sldId id="263" r:id="rId11"/>
    <p:sldId id="268" r:id="rId12"/>
    <p:sldId id="269" r:id="rId13"/>
    <p:sldId id="280" r:id="rId14"/>
    <p:sldId id="270" r:id="rId15"/>
    <p:sldId id="271" r:id="rId16"/>
    <p:sldId id="272" r:id="rId17"/>
    <p:sldId id="273" r:id="rId18"/>
    <p:sldId id="275" r:id="rId19"/>
    <p:sldId id="279" r:id="rId20"/>
    <p:sldId id="288"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4" autoAdjust="0"/>
    <p:restoredTop sz="87456" autoAdjust="0"/>
  </p:normalViewPr>
  <p:slideViewPr>
    <p:cSldViewPr snapToGrid="0">
      <p:cViewPr varScale="1">
        <p:scale>
          <a:sx n="65" d="100"/>
          <a:sy n="65" d="100"/>
        </p:scale>
        <p:origin x="687" y="45"/>
      </p:cViewPr>
      <p:guideLst/>
    </p:cSldViewPr>
  </p:slideViewPr>
  <p:notesTextViewPr>
    <p:cViewPr>
      <p:scale>
        <a:sx n="1" d="1"/>
        <a:sy n="1" d="1"/>
      </p:scale>
      <p:origin x="0" y="0"/>
    </p:cViewPr>
  </p:notesTextViewPr>
  <p:notesViewPr>
    <p:cSldViewPr snapToGrid="0">
      <p:cViewPr varScale="1">
        <p:scale>
          <a:sx n="59" d="100"/>
          <a:sy n="59" d="100"/>
        </p:scale>
        <p:origin x="2517" y="3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433908-EF07-436E-92A9-E464A9DA9CA0}" type="datetimeFigureOut">
              <a:rPr lang="en-US" smtClean="0"/>
              <a:t>3/13/2025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179D3-8A8C-41C8-9406-FC0CB5BCBE16}" type="slidenum">
              <a:rPr lang="en-US" smtClean="0"/>
              <a:t>‹#›</a:t>
            </a:fld>
            <a:endParaRPr lang="en-US"/>
          </a:p>
        </p:txBody>
      </p:sp>
    </p:spTree>
    <p:extLst>
      <p:ext uri="{BB962C8B-B14F-4D97-AF65-F5344CB8AC3E}">
        <p14:creationId xmlns:p14="http://schemas.microsoft.com/office/powerpoint/2010/main" val="101384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Recently, several Chapter Treasurers have received SCAM email requests that appear to come from the Chapter President, authorizing that a check be made out to an individual. Before cutting and sending a check, the Treasurer should confirm with a phone call or an independent new email (not just a reply to the one received) that the request is valid.</a:t>
            </a:r>
          </a:p>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3</a:t>
            </a:fld>
            <a:endParaRPr lang="en-US"/>
          </a:p>
        </p:txBody>
      </p:sp>
    </p:spTree>
    <p:extLst>
      <p:ext uri="{BB962C8B-B14F-4D97-AF65-F5344CB8AC3E}">
        <p14:creationId xmlns:p14="http://schemas.microsoft.com/office/powerpoint/2010/main" val="3601554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22</a:t>
            </a:fld>
            <a:endParaRPr lang="en-US"/>
          </a:p>
        </p:txBody>
      </p:sp>
    </p:spTree>
    <p:extLst>
      <p:ext uri="{BB962C8B-B14F-4D97-AF65-F5344CB8AC3E}">
        <p14:creationId xmlns:p14="http://schemas.microsoft.com/office/powerpoint/2010/main" val="3987938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6</a:t>
            </a:fld>
            <a:endParaRPr lang="en-US"/>
          </a:p>
        </p:txBody>
      </p:sp>
    </p:spTree>
    <p:extLst>
      <p:ext uri="{BB962C8B-B14F-4D97-AF65-F5344CB8AC3E}">
        <p14:creationId xmlns:p14="http://schemas.microsoft.com/office/powerpoint/2010/main" val="1142065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Each Chapter is responsible for determining what to file, when, and to which authority</a:t>
            </a:r>
            <a:br>
              <a:rPr lang="en-US" altLang="en-US" dirty="0"/>
            </a:br>
            <a:br>
              <a:rPr lang="en-US" altLang="en-US" dirty="0"/>
            </a:br>
            <a:r>
              <a:rPr lang="en-US" altLang="en-US" dirty="0"/>
              <a:t>It may be helpful in some countries to know that in the U.S., ASHRAE’s status is an IRS 501(c)(3) non-profit charitable organization</a:t>
            </a:r>
          </a:p>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8</a:t>
            </a:fld>
            <a:endParaRPr lang="en-US"/>
          </a:p>
        </p:txBody>
      </p:sp>
    </p:spTree>
    <p:extLst>
      <p:ext uri="{BB962C8B-B14F-4D97-AF65-F5344CB8AC3E}">
        <p14:creationId xmlns:p14="http://schemas.microsoft.com/office/powerpoint/2010/main" val="492474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9</a:t>
            </a:fld>
            <a:endParaRPr lang="en-US"/>
          </a:p>
        </p:txBody>
      </p:sp>
    </p:spTree>
    <p:extLst>
      <p:ext uri="{BB962C8B-B14F-4D97-AF65-F5344CB8AC3E}">
        <p14:creationId xmlns:p14="http://schemas.microsoft.com/office/powerpoint/2010/main" val="1794424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10</a:t>
            </a:fld>
            <a:endParaRPr lang="en-US"/>
          </a:p>
        </p:txBody>
      </p:sp>
    </p:spTree>
    <p:extLst>
      <p:ext uri="{BB962C8B-B14F-4D97-AF65-F5344CB8AC3E}">
        <p14:creationId xmlns:p14="http://schemas.microsoft.com/office/powerpoint/2010/main" val="4029769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cs typeface="Arial" panose="020B0604020202020204" pitchFamily="34" charset="0"/>
              </a:rPr>
              <a:t>Make every effort possible for Chapter Member and others to write checks specifically to “ASHRAE Research” and not simply to ASHRAE or the local Chapter.  This allows a complete tax deduction to be taken by the donor.</a:t>
            </a:r>
          </a:p>
          <a:p>
            <a:r>
              <a:rPr lang="en-US" altLang="en-US" dirty="0">
                <a:cs typeface="Arial" panose="020B0604020202020204" pitchFamily="34" charset="0"/>
              </a:rPr>
              <a:t>Operating funds should be accounted for in each of the separate committee accounts.</a:t>
            </a:r>
          </a:p>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16</a:t>
            </a:fld>
            <a:endParaRPr lang="en-US"/>
          </a:p>
        </p:txBody>
      </p:sp>
    </p:spTree>
    <p:extLst>
      <p:ext uri="{BB962C8B-B14F-4D97-AF65-F5344CB8AC3E}">
        <p14:creationId xmlns:p14="http://schemas.microsoft.com/office/powerpoint/2010/main" val="859771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17</a:t>
            </a:fld>
            <a:endParaRPr lang="en-US"/>
          </a:p>
        </p:txBody>
      </p:sp>
    </p:spTree>
    <p:extLst>
      <p:ext uri="{BB962C8B-B14F-4D97-AF65-F5344CB8AC3E}">
        <p14:creationId xmlns:p14="http://schemas.microsoft.com/office/powerpoint/2010/main" val="1768585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Arial" panose="020B0604020202020204" pitchFamily="34" charset="0"/>
              </a:rPr>
              <a:t>Donors are allowed to make donations by check, by EFT, or by credit card. Because ASHRAE is a US based organization, have 100% of our employees in the U.S., and operate our business in USD, we only accept EFTs and Credit card payments in USD.</a:t>
            </a:r>
          </a:p>
          <a:p>
            <a:endParaRPr lang="en-US" b="0" i="0" dirty="0">
              <a:solidFill>
                <a:srgbClr val="000000"/>
              </a:solidFill>
              <a:effectLst/>
              <a:latin typeface="Arial" panose="020B0604020202020204" pitchFamily="34" charset="0"/>
            </a:endParaRPr>
          </a:p>
          <a:p>
            <a:r>
              <a:rPr lang="en-US" b="0" i="0" dirty="0">
                <a:solidFill>
                  <a:srgbClr val="000000"/>
                </a:solidFill>
                <a:effectLst/>
                <a:latin typeface="Arial" panose="020B0604020202020204" pitchFamily="34" charset="0"/>
              </a:rPr>
              <a:t>[For Canadian Chapters Only: ASHRAE also allows Canadian members to donate (or pay dues) in Canadian dollars, but only if they send in the funds by check and only to ASHRAE Research Canada. Also, when a Canadian, or any other member in the entire world, wants to donate, they should put a note in the note field where the want the funds to go. For example, the gift product code that the Canadian Chapter or an individual selects, for example RP24ACGN, credits the donation to ASHRAE Research Canada. When a donation is notated for ASHRAE Research Canada, ASHRAE would then take those funds and credit them to the ASHRAE Research Canada fund.]</a:t>
            </a:r>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19</a:t>
            </a:fld>
            <a:endParaRPr lang="en-US"/>
          </a:p>
        </p:txBody>
      </p:sp>
    </p:spTree>
    <p:extLst>
      <p:ext uri="{BB962C8B-B14F-4D97-AF65-F5344CB8AC3E}">
        <p14:creationId xmlns:p14="http://schemas.microsoft.com/office/powerpoint/2010/main" val="1818041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179D3-8A8C-41C8-9406-FC0CB5BCBE16}" type="slidenum">
              <a:rPr lang="en-US" smtClean="0"/>
              <a:t>20</a:t>
            </a:fld>
            <a:endParaRPr lang="en-US"/>
          </a:p>
        </p:txBody>
      </p:sp>
    </p:spTree>
    <p:extLst>
      <p:ext uri="{BB962C8B-B14F-4D97-AF65-F5344CB8AC3E}">
        <p14:creationId xmlns:p14="http://schemas.microsoft.com/office/powerpoint/2010/main" val="23666462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44E386D-D596-43F8-8F7F-EC29E2E0A8BB}"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EDE4D-DC37-4180-B29E-77B367E2BC86}"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13" y="0"/>
            <a:ext cx="12181173" cy="6858000"/>
          </a:xfrm>
          <a:prstGeom prst="rect">
            <a:avLst/>
          </a:prstGeom>
        </p:spPr>
      </p:pic>
    </p:spTree>
    <p:extLst>
      <p:ext uri="{BB962C8B-B14F-4D97-AF65-F5344CB8AC3E}">
        <p14:creationId xmlns:p14="http://schemas.microsoft.com/office/powerpoint/2010/main" val="376674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3543"/>
          </a:xfrm>
        </p:spPr>
        <p:txBody>
          <a:bodyPr>
            <a:normAutofit/>
          </a:bodyPr>
          <a:lstStyle>
            <a:lvl1pPr>
              <a:defRPr sz="360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44E386D-D596-43F8-8F7F-EC29E2E0A8BB}"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EDE4D-DC37-4180-B29E-77B367E2BC86}"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7387" y="5585093"/>
            <a:ext cx="1114297" cy="771257"/>
          </a:xfrm>
          <a:prstGeom prst="rect">
            <a:avLst/>
          </a:prstGeom>
        </p:spPr>
      </p:pic>
    </p:spTree>
    <p:extLst>
      <p:ext uri="{BB962C8B-B14F-4D97-AF65-F5344CB8AC3E}">
        <p14:creationId xmlns:p14="http://schemas.microsoft.com/office/powerpoint/2010/main" val="22048812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E386D-D596-43F8-8F7F-EC29E2E0A8BB}" type="datetimeFigureOut">
              <a:rPr lang="en-US" smtClean="0"/>
              <a:t>3/13/2025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EDE4D-DC37-4180-B29E-77B367E2BC86}" type="slidenum">
              <a:rPr lang="en-US" smtClean="0"/>
              <a:t>‹#›</a:t>
            </a:fld>
            <a:endParaRPr lang="en-US"/>
          </a:p>
        </p:txBody>
      </p:sp>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13" y="0"/>
            <a:ext cx="12181173" cy="6858000"/>
          </a:xfrm>
          <a:prstGeom prst="rect">
            <a:avLst/>
          </a:prstGeom>
        </p:spPr>
      </p:pic>
    </p:spTree>
    <p:extLst>
      <p:ext uri="{BB962C8B-B14F-4D97-AF65-F5344CB8AC3E}">
        <p14:creationId xmlns:p14="http://schemas.microsoft.com/office/powerpoint/2010/main" val="3978015097"/>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ictionary.law.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ashrae.org/about/governance/code-of-ethic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rp@ashrae.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us2.mailchimp.com/mctx/clicks?url=http%3A%2F%2Fashraerp.com%2Ffiles%2FImportant%2520Forms%2F7.%2520Gift%2520Summary%2520Form.pdf&amp;xid=82501954aa&amp;uid=4341126&amp;iid=94d966bfb4&amp;pool=cts&amp;v=2&amp;c=1695744188&amp;h=fdb537ffdf18ff7dc11291eea529c16f9a85d7e31a5b33d866ba320877d5c806"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mailto:RP@ashrae.org" TargetMode="External"/><Relationship Id="rId4" Type="http://schemas.openxmlformats.org/officeDocument/2006/relationships/hyperlink" Target="https://us2.mailchimp.com/mctx/clicks?url=http%3A%2F%2Fwww.ashrae.org%2Fcontribute&amp;xid=82501954aa&amp;uid=4341126&amp;iid=94d966bfb4&amp;pool=cts&amp;v=2&amp;c=1695744188&amp;h=5a9145f4058e5e0c868f8f26b774fb27952113019a6e580fb7f6332d5234c055"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ashrae.org/communities/chapters/ashrae-chapters/manual-for-chapter-operation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ashrae.org/file%20library/communities/chapters/ashrae%20chapters/2024-mco-manual---2024-nov-1.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C7B13B-3BA4-12CC-8E3B-9EE5F0F0AFE8}"/>
              </a:ext>
            </a:extLst>
          </p:cNvPr>
          <p:cNvSpPr txBox="1"/>
          <p:nvPr/>
        </p:nvSpPr>
        <p:spPr>
          <a:xfrm>
            <a:off x="2767747" y="2387260"/>
            <a:ext cx="7352021" cy="1554272"/>
          </a:xfrm>
          <a:prstGeom prst="rect">
            <a:avLst/>
          </a:prstGeom>
          <a:noFill/>
        </p:spPr>
        <p:txBody>
          <a:bodyPr wrap="square" rtlCol="0">
            <a:spAutoFit/>
          </a:bodyPr>
          <a:lstStyle/>
          <a:p>
            <a:pPr marL="0" indent="0" algn="ctr" eaLnBrk="1" hangingPunct="1">
              <a:lnSpc>
                <a:spcPct val="100000"/>
              </a:lnSpc>
              <a:spcBef>
                <a:spcPts val="600"/>
              </a:spcBef>
              <a:buFont typeface="Wingdings" panose="05000000000000000000" pitchFamily="2" charset="2"/>
              <a:buNone/>
            </a:pPr>
            <a:r>
              <a:rPr lang="en-US" altLang="en-US" sz="3600" b="1" dirty="0">
                <a:solidFill>
                  <a:schemeClr val="bg1"/>
                </a:solidFill>
                <a:latin typeface="Helvetica" panose="020B0604020202020204" pitchFamily="34" charset="0"/>
                <a:cs typeface="Helvetica" panose="020B0604020202020204" pitchFamily="34" charset="0"/>
              </a:rPr>
              <a:t>Financial Risk Management </a:t>
            </a:r>
          </a:p>
          <a:p>
            <a:pPr marL="0" indent="0" algn="ctr" eaLnBrk="1" hangingPunct="1">
              <a:lnSpc>
                <a:spcPct val="100000"/>
              </a:lnSpc>
              <a:spcBef>
                <a:spcPts val="600"/>
              </a:spcBef>
              <a:buFont typeface="Wingdings" panose="05000000000000000000" pitchFamily="2" charset="2"/>
              <a:buNone/>
            </a:pPr>
            <a:r>
              <a:rPr lang="en-US" altLang="en-US" sz="3600" b="1" dirty="0">
                <a:solidFill>
                  <a:schemeClr val="bg1"/>
                </a:solidFill>
                <a:latin typeface="Helvetica" panose="020B0604020202020204" pitchFamily="34" charset="0"/>
                <a:cs typeface="Helvetica" panose="020B0604020202020204" pitchFamily="34" charset="0"/>
              </a:rPr>
              <a:t>for Chapters Outside of the U.S.</a:t>
            </a:r>
          </a:p>
          <a:p>
            <a:endParaRPr lang="en-US" dirty="0"/>
          </a:p>
        </p:txBody>
      </p:sp>
      <p:sp>
        <p:nvSpPr>
          <p:cNvPr id="3" name="TextBox 2">
            <a:extLst>
              <a:ext uri="{FF2B5EF4-FFF2-40B4-BE49-F238E27FC236}">
                <a16:creationId xmlns:a16="http://schemas.microsoft.com/office/drawing/2014/main" id="{A0753ED9-4E5B-25D2-E86F-C6F3EECF3D91}"/>
              </a:ext>
            </a:extLst>
          </p:cNvPr>
          <p:cNvSpPr txBox="1"/>
          <p:nvPr/>
        </p:nvSpPr>
        <p:spPr>
          <a:xfrm>
            <a:off x="9113315" y="5922121"/>
            <a:ext cx="2957991" cy="369332"/>
          </a:xfrm>
          <a:prstGeom prst="rect">
            <a:avLst/>
          </a:prstGeom>
          <a:noFill/>
        </p:spPr>
        <p:txBody>
          <a:bodyPr wrap="square" rtlCol="0">
            <a:spAutoFit/>
          </a:bodyPr>
          <a:lstStyle/>
          <a:p>
            <a:r>
              <a:rPr lang="en-US" dirty="0">
                <a:solidFill>
                  <a:schemeClr val="bg1"/>
                </a:solidFill>
                <a:latin typeface="Helvetica" panose="020B0604020202020204" pitchFamily="34" charset="0"/>
                <a:cs typeface="Helvetica" panose="020B0604020202020204" pitchFamily="34" charset="0"/>
              </a:rPr>
              <a:t>Updated: March 2025</a:t>
            </a:r>
          </a:p>
        </p:txBody>
      </p:sp>
    </p:spTree>
    <p:extLst>
      <p:ext uri="{BB962C8B-B14F-4D97-AF65-F5344CB8AC3E}">
        <p14:creationId xmlns:p14="http://schemas.microsoft.com/office/powerpoint/2010/main" val="2748500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9F01-17ED-D70F-5A42-C87A4B8AF352}"/>
              </a:ext>
            </a:extLst>
          </p:cNvPr>
          <p:cNvSpPr>
            <a:spLocks noGrp="1"/>
          </p:cNvSpPr>
          <p:nvPr>
            <p:ph type="title"/>
          </p:nvPr>
        </p:nvSpPr>
        <p:spPr>
          <a:xfrm>
            <a:off x="246185" y="365125"/>
            <a:ext cx="11690252" cy="643543"/>
          </a:xfrm>
        </p:spPr>
        <p:txBody>
          <a:bodyPr>
            <a:normAutofit fontScale="90000"/>
          </a:bodyPr>
          <a:lstStyle/>
          <a:p>
            <a:r>
              <a:rPr lang="en-US" altLang="en-US" sz="3600" b="1" dirty="0">
                <a:latin typeface="Helvetica" panose="020B0604020202020204" pitchFamily="34" charset="0"/>
                <a:cs typeface="Helvetica" panose="020B0604020202020204" pitchFamily="34" charset="0"/>
              </a:rPr>
              <a:t>Revenue and Taxation Reporting:</a:t>
            </a:r>
            <a:br>
              <a:rPr lang="en-US" altLang="en-US" sz="3600" b="1" dirty="0">
                <a:latin typeface="Helvetica" panose="020B0604020202020204" pitchFamily="34" charset="0"/>
                <a:cs typeface="Helvetica" panose="020B0604020202020204" pitchFamily="34" charset="0"/>
              </a:rPr>
            </a:br>
            <a:r>
              <a:rPr lang="en-US" altLang="en-US" sz="3600" b="1" dirty="0">
                <a:latin typeface="Helvetica" panose="020B0604020202020204" pitchFamily="34" charset="0"/>
                <a:cs typeface="Helvetica" panose="020B0604020202020204" pitchFamily="34" charset="0"/>
              </a:rPr>
              <a:t>Late Filing or Failure to File</a:t>
            </a:r>
            <a:endParaRPr lang="en-US" dirty="0"/>
          </a:p>
        </p:txBody>
      </p:sp>
      <p:sp>
        <p:nvSpPr>
          <p:cNvPr id="3" name="Content Placeholder 2">
            <a:extLst>
              <a:ext uri="{FF2B5EF4-FFF2-40B4-BE49-F238E27FC236}">
                <a16:creationId xmlns:a16="http://schemas.microsoft.com/office/drawing/2014/main" id="{E114A879-C2C4-3B9C-5C48-FACE87D2A48C}"/>
              </a:ext>
            </a:extLst>
          </p:cNvPr>
          <p:cNvSpPr>
            <a:spLocks noGrp="1"/>
          </p:cNvSpPr>
          <p:nvPr>
            <p:ph idx="1"/>
          </p:nvPr>
        </p:nvSpPr>
        <p:spPr/>
        <p:txBody>
          <a:bodyPr/>
          <a:lstStyle/>
          <a:p>
            <a:pPr marL="0" indent="0" eaLnBrk="1" fontAlgn="auto" hangingPunct="1">
              <a:spcBef>
                <a:spcPts val="1200"/>
              </a:spcBef>
              <a:spcAft>
                <a:spcPts val="0"/>
              </a:spcAft>
              <a:buFont typeface="Arial" panose="020B0604020202020204" pitchFamily="34" charset="0"/>
              <a:buNone/>
              <a:defRPr/>
            </a:pPr>
            <a:r>
              <a:rPr lang="en-US" sz="2800" dirty="0">
                <a:latin typeface="Arial" panose="020B0604020202020204" pitchFamily="34" charset="0"/>
                <a:cs typeface="Arial" panose="020B0604020202020204" pitchFamily="34" charset="0"/>
              </a:rPr>
              <a:t>Chapters that file late (without receiving advance approval from the tax authority) or fail to file tax returns</a:t>
            </a:r>
          </a:p>
          <a:p>
            <a:pPr eaLnBrk="1" fontAlgn="auto" hangingPunct="1">
              <a:spcBef>
                <a:spcPts val="1200"/>
              </a:spcBef>
              <a:spcAft>
                <a:spcPts val="0"/>
              </a:spcAft>
              <a:buFont typeface="Arial" charset="0"/>
              <a:buChar char="•"/>
              <a:defRPr/>
            </a:pPr>
            <a:r>
              <a:rPr lang="en-US" sz="2800" dirty="0">
                <a:latin typeface="Arial" panose="020B0604020202020204" pitchFamily="34" charset="0"/>
                <a:cs typeface="Arial" panose="020B0604020202020204" pitchFamily="34" charset="0"/>
              </a:rPr>
              <a:t>Risk fines imposed by the local tax authority</a:t>
            </a:r>
          </a:p>
          <a:p>
            <a:pPr eaLnBrk="1" fontAlgn="auto" hangingPunct="1">
              <a:spcBef>
                <a:spcPts val="1200"/>
              </a:spcBef>
              <a:spcAft>
                <a:spcPts val="0"/>
              </a:spcAft>
              <a:buFont typeface="Arial" charset="0"/>
              <a:buChar char="•"/>
              <a:defRPr/>
            </a:pPr>
            <a:r>
              <a:rPr lang="en-US" sz="2800" dirty="0">
                <a:latin typeface="Arial" panose="020B0604020202020204" pitchFamily="34" charset="0"/>
                <a:cs typeface="Arial" panose="020B0604020202020204" pitchFamily="34" charset="0"/>
              </a:rPr>
              <a:t>Could be dissolved by Society</a:t>
            </a:r>
          </a:p>
          <a:p>
            <a:pPr marL="0" indent="0">
              <a:buNone/>
            </a:pPr>
            <a:endParaRPr lang="en-US" dirty="0"/>
          </a:p>
        </p:txBody>
      </p:sp>
    </p:spTree>
    <p:extLst>
      <p:ext uri="{BB962C8B-B14F-4D97-AF65-F5344CB8AC3E}">
        <p14:creationId xmlns:p14="http://schemas.microsoft.com/office/powerpoint/2010/main" val="3557718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54D20-44AB-B176-4DA1-FEA95CBA31FB}"/>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Fiduciary Duties</a:t>
            </a:r>
            <a:endParaRPr lang="en-US" dirty="0"/>
          </a:p>
        </p:txBody>
      </p:sp>
      <p:sp>
        <p:nvSpPr>
          <p:cNvPr id="3" name="Content Placeholder 2">
            <a:extLst>
              <a:ext uri="{FF2B5EF4-FFF2-40B4-BE49-F238E27FC236}">
                <a16:creationId xmlns:a16="http://schemas.microsoft.com/office/drawing/2014/main" id="{6FC2914F-8E13-7F07-BB43-117CE8610C56}"/>
              </a:ext>
            </a:extLst>
          </p:cNvPr>
          <p:cNvSpPr>
            <a:spLocks noGrp="1"/>
          </p:cNvSpPr>
          <p:nvPr>
            <p:ph idx="1"/>
          </p:nvPr>
        </p:nvSpPr>
        <p:spPr/>
        <p:txBody>
          <a:bodyPr/>
          <a:lstStyle/>
          <a:p>
            <a:pPr eaLnBrk="1" hangingPunct="1"/>
            <a:r>
              <a:rPr lang="en-US" altLang="en-US" sz="2800" dirty="0">
                <a:cs typeface="Arial" panose="020B0604020202020204" pitchFamily="34" charset="0"/>
              </a:rPr>
              <a:t>Each Chapter Officer has a Fiduciary duty to the Chapter</a:t>
            </a:r>
          </a:p>
          <a:p>
            <a:pPr eaLnBrk="1" hangingPunct="1"/>
            <a:r>
              <a:rPr lang="en-US" altLang="en-US" sz="2800" dirty="0">
                <a:cs typeface="Arial" panose="020B0604020202020204" pitchFamily="34" charset="0"/>
                <a:hlinkClick r:id="rId2"/>
              </a:rPr>
              <a:t>https://dictionary.law.com/</a:t>
            </a:r>
            <a:r>
              <a:rPr lang="en-US" altLang="en-US" sz="2800" dirty="0">
                <a:cs typeface="Arial" panose="020B0604020202020204" pitchFamily="34" charset="0"/>
              </a:rPr>
              <a:t> defines a fiduciary as a person who has the power and obligation to act for another…under circumstances that require total trust, good faith and honesty.</a:t>
            </a:r>
          </a:p>
          <a:p>
            <a:pPr marL="0" indent="0">
              <a:buNone/>
            </a:pPr>
            <a:endParaRPr lang="en-US" dirty="0"/>
          </a:p>
        </p:txBody>
      </p:sp>
    </p:spTree>
    <p:extLst>
      <p:ext uri="{BB962C8B-B14F-4D97-AF65-F5344CB8AC3E}">
        <p14:creationId xmlns:p14="http://schemas.microsoft.com/office/powerpoint/2010/main" val="2773510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4B122-C9AC-51AF-D890-98C8E46B0007}"/>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Fiduciary Duties: Care</a:t>
            </a:r>
            <a:endParaRPr lang="en-US" dirty="0"/>
          </a:p>
        </p:txBody>
      </p:sp>
      <p:sp>
        <p:nvSpPr>
          <p:cNvPr id="3" name="Content Placeholder 2">
            <a:extLst>
              <a:ext uri="{FF2B5EF4-FFF2-40B4-BE49-F238E27FC236}">
                <a16:creationId xmlns:a16="http://schemas.microsoft.com/office/drawing/2014/main" id="{D0F972A4-4181-3623-3D08-9F875BD1E213}"/>
              </a:ext>
            </a:extLst>
          </p:cNvPr>
          <p:cNvSpPr>
            <a:spLocks noGrp="1"/>
          </p:cNvSpPr>
          <p:nvPr>
            <p:ph idx="1"/>
          </p:nvPr>
        </p:nvSpPr>
        <p:spPr/>
        <p:txBody>
          <a:bodyPr>
            <a:normAutofit/>
          </a:bodyPr>
          <a:lstStyle/>
          <a:p>
            <a:pPr marL="0" indent="0">
              <a:buNone/>
            </a:pPr>
            <a:r>
              <a:rPr lang="en-US" altLang="en-US" sz="2800" dirty="0">
                <a:cs typeface="Arial" panose="020B0604020202020204" pitchFamily="34" charset="0"/>
              </a:rPr>
              <a:t>Board members must exercise reasonable care in overseeing the organization’s financial and operational activities.</a:t>
            </a:r>
          </a:p>
          <a:p>
            <a:pPr marL="0" indent="0">
              <a:buNone/>
            </a:pPr>
            <a:endParaRPr lang="en-US" dirty="0"/>
          </a:p>
        </p:txBody>
      </p:sp>
    </p:spTree>
    <p:extLst>
      <p:ext uri="{BB962C8B-B14F-4D97-AF65-F5344CB8AC3E}">
        <p14:creationId xmlns:p14="http://schemas.microsoft.com/office/powerpoint/2010/main" val="56066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84173-9A64-EC36-AC57-5F488728F2C1}"/>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Fiduciary Duties: Loyalty</a:t>
            </a:r>
            <a:endParaRPr lang="en-US" dirty="0"/>
          </a:p>
        </p:txBody>
      </p:sp>
      <p:sp>
        <p:nvSpPr>
          <p:cNvPr id="3" name="Content Placeholder 2">
            <a:extLst>
              <a:ext uri="{FF2B5EF4-FFF2-40B4-BE49-F238E27FC236}">
                <a16:creationId xmlns:a16="http://schemas.microsoft.com/office/drawing/2014/main" id="{D9095A51-FA57-5C7C-F9C8-6DBE18E22D8A}"/>
              </a:ext>
            </a:extLst>
          </p:cNvPr>
          <p:cNvSpPr>
            <a:spLocks noGrp="1"/>
          </p:cNvSpPr>
          <p:nvPr>
            <p:ph idx="1"/>
          </p:nvPr>
        </p:nvSpPr>
        <p:spPr/>
        <p:txBody>
          <a:bodyPr/>
          <a:lstStyle/>
          <a:p>
            <a:pPr marL="0" indent="0" eaLnBrk="1" fontAlgn="auto" hangingPunct="1">
              <a:spcAft>
                <a:spcPts val="0"/>
              </a:spcAft>
              <a:buFont typeface="Arial" charset="0"/>
              <a:buNone/>
              <a:defRPr/>
            </a:pPr>
            <a:r>
              <a:rPr lang="en-US" sz="2800" dirty="0">
                <a:cs typeface="Arial" pitchFamily="34" charset="0"/>
              </a:rPr>
              <a:t>Board members must act solely in the best interests of the organization and its constituents, and not for personal gain.</a:t>
            </a:r>
          </a:p>
          <a:p>
            <a:pPr marL="137160" indent="0" eaLnBrk="1" fontAlgn="auto" hangingPunct="1">
              <a:spcAft>
                <a:spcPts val="0"/>
              </a:spcAft>
              <a:buFont typeface="Arial" charset="0"/>
              <a:buNone/>
              <a:defRPr/>
            </a:pPr>
            <a:endParaRPr lang="en-US" sz="2400" dirty="0">
              <a:cs typeface="Arial" pitchFamily="34" charset="0"/>
            </a:endParaRPr>
          </a:p>
          <a:p>
            <a:pPr marL="0" indent="0" eaLnBrk="1" fontAlgn="auto" hangingPunct="1">
              <a:spcAft>
                <a:spcPts val="0"/>
              </a:spcAft>
              <a:buFont typeface="Arial" panose="020B0604020202020204" pitchFamily="34" charset="0"/>
              <a:buNone/>
              <a:defRPr/>
            </a:pPr>
            <a:r>
              <a:rPr lang="en-US" sz="2800" dirty="0">
                <a:cs typeface="Arial" pitchFamily="34" charset="0"/>
              </a:rPr>
              <a:t>Includes the obligation to avoid conflicts of interest</a:t>
            </a:r>
          </a:p>
          <a:p>
            <a:pPr eaLnBrk="1" fontAlgn="auto" hangingPunct="1">
              <a:spcAft>
                <a:spcPts val="0"/>
              </a:spcAft>
              <a:buFont typeface="Arial" charset="0"/>
              <a:buChar char="•"/>
              <a:defRPr/>
            </a:pPr>
            <a:r>
              <a:rPr lang="en-US" sz="2800" dirty="0">
                <a:cs typeface="Arial" pitchFamily="34" charset="0"/>
              </a:rPr>
              <a:t>Step aside or abstain from voting when even an appearance of a conflict of interest</a:t>
            </a:r>
          </a:p>
          <a:p>
            <a:pPr eaLnBrk="1" fontAlgn="auto" hangingPunct="1">
              <a:spcAft>
                <a:spcPts val="0"/>
              </a:spcAft>
              <a:buFont typeface="Arial" charset="0"/>
              <a:buChar char="•"/>
              <a:defRPr/>
            </a:pPr>
            <a:r>
              <a:rPr lang="en-US" sz="2800" dirty="0">
                <a:cs typeface="Arial" pitchFamily="34" charset="0"/>
              </a:rPr>
              <a:t>Comply with ASHRAE’s Codes of Ethics </a:t>
            </a:r>
          </a:p>
          <a:p>
            <a:pPr marL="137160" indent="0" eaLnBrk="1" fontAlgn="auto" hangingPunct="1">
              <a:spcAft>
                <a:spcPts val="0"/>
              </a:spcAft>
              <a:buFont typeface="Arial" charset="0"/>
              <a:buNone/>
              <a:defRPr/>
            </a:pPr>
            <a:r>
              <a:rPr lang="en-US" sz="2400" dirty="0">
                <a:cs typeface="Arial" pitchFamily="34" charset="0"/>
                <a:hlinkClick r:id="rId2"/>
              </a:rPr>
              <a:t>https://www.ashrae.org/about/governance/code-of-ethics</a:t>
            </a:r>
            <a:r>
              <a:rPr lang="en-US" sz="2400" dirty="0">
                <a:cs typeface="Arial" pitchFamily="34" charset="0"/>
              </a:rPr>
              <a:t> </a:t>
            </a:r>
          </a:p>
          <a:p>
            <a:endParaRPr lang="en-US" dirty="0"/>
          </a:p>
        </p:txBody>
      </p:sp>
    </p:spTree>
    <p:extLst>
      <p:ext uri="{BB962C8B-B14F-4D97-AF65-F5344CB8AC3E}">
        <p14:creationId xmlns:p14="http://schemas.microsoft.com/office/powerpoint/2010/main" val="3992296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A8A94-C345-DC4C-5EBE-FCBEE391F797}"/>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Fiduciary Duties: Obedience</a:t>
            </a:r>
            <a:endParaRPr lang="en-US" dirty="0"/>
          </a:p>
        </p:txBody>
      </p:sp>
      <p:sp>
        <p:nvSpPr>
          <p:cNvPr id="3" name="Content Placeholder 2">
            <a:extLst>
              <a:ext uri="{FF2B5EF4-FFF2-40B4-BE49-F238E27FC236}">
                <a16:creationId xmlns:a16="http://schemas.microsoft.com/office/drawing/2014/main" id="{2F12A68E-27CD-8214-9C17-7D8E22DD271F}"/>
              </a:ext>
            </a:extLst>
          </p:cNvPr>
          <p:cNvSpPr>
            <a:spLocks noGrp="1"/>
          </p:cNvSpPr>
          <p:nvPr>
            <p:ph idx="1"/>
          </p:nvPr>
        </p:nvSpPr>
        <p:spPr/>
        <p:txBody>
          <a:bodyPr/>
          <a:lstStyle/>
          <a:p>
            <a:pPr marL="137160" indent="0" eaLnBrk="1" fontAlgn="auto" hangingPunct="1">
              <a:spcAft>
                <a:spcPts val="0"/>
              </a:spcAft>
              <a:buFont typeface="Arial" charset="0"/>
              <a:buNone/>
              <a:defRPr/>
            </a:pPr>
            <a:r>
              <a:rPr lang="en-US" sz="2800" dirty="0">
                <a:latin typeface="Arial" panose="020B0604020202020204" pitchFamily="34" charset="0"/>
                <a:cs typeface="Arial" panose="020B0604020202020204" pitchFamily="34" charset="0"/>
              </a:rPr>
              <a:t>Board members must act in accordance with the organization’s mission, charter and bylaws, and all applicable laws.</a:t>
            </a:r>
          </a:p>
          <a:p>
            <a:pPr marL="137160" indent="0" eaLnBrk="1" fontAlgn="auto" hangingPunct="1">
              <a:spcBef>
                <a:spcPts val="1800"/>
              </a:spcBef>
              <a:spcAft>
                <a:spcPts val="0"/>
              </a:spcAft>
              <a:buFont typeface="Arial" charset="0"/>
              <a:buNone/>
              <a:defRPr/>
            </a:pPr>
            <a:r>
              <a:rPr lang="en-US" sz="2800" dirty="0">
                <a:latin typeface="Arial" panose="020B0604020202020204" pitchFamily="34" charset="0"/>
                <a:cs typeface="Arial" panose="020B0604020202020204" pitchFamily="34" charset="0"/>
              </a:rPr>
              <a:t>Board members who violate these duties may be held </a:t>
            </a:r>
            <a:r>
              <a:rPr lang="en-US" sz="2800" b="1" i="1" u="sng" dirty="0">
                <a:latin typeface="Arial" panose="020B0604020202020204" pitchFamily="34" charset="0"/>
                <a:cs typeface="Arial" panose="020B0604020202020204" pitchFamily="34" charset="0"/>
              </a:rPr>
              <a:t>personally liable </a:t>
            </a:r>
            <a:r>
              <a:rPr lang="en-US" sz="2800" dirty="0">
                <a:latin typeface="Arial" panose="020B0604020202020204" pitchFamily="34" charset="0"/>
                <a:cs typeface="Arial" panose="020B0604020202020204" pitchFamily="34" charset="0"/>
              </a:rPr>
              <a:t>for any financial harm the organization suffers as a result.</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5739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08481-EC42-0ADB-F115-775069EC4CBF}"/>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Fiduciary Duties: Can a Volunteer be Liable?</a:t>
            </a:r>
            <a:endParaRPr lang="en-US" dirty="0"/>
          </a:p>
        </p:txBody>
      </p:sp>
      <p:sp>
        <p:nvSpPr>
          <p:cNvPr id="3" name="Content Placeholder 2">
            <a:extLst>
              <a:ext uri="{FF2B5EF4-FFF2-40B4-BE49-F238E27FC236}">
                <a16:creationId xmlns:a16="http://schemas.microsoft.com/office/drawing/2014/main" id="{D551D5B7-67CE-032C-12EC-B812147BBCBC}"/>
              </a:ext>
            </a:extLst>
          </p:cNvPr>
          <p:cNvSpPr>
            <a:spLocks noGrp="1"/>
          </p:cNvSpPr>
          <p:nvPr>
            <p:ph idx="1"/>
          </p:nvPr>
        </p:nvSpPr>
        <p:spPr/>
        <p:txBody>
          <a:bodyPr/>
          <a:lstStyle/>
          <a:p>
            <a:pPr eaLnBrk="1" hangingPunct="1">
              <a:defRPr/>
            </a:pPr>
            <a:r>
              <a:rPr lang="en-US" altLang="en-US" sz="2800" dirty="0">
                <a:latin typeface="Arial" panose="020B0604020202020204" pitchFamily="34" charset="0"/>
                <a:cs typeface="Arial" panose="020B0604020202020204" pitchFamily="34" charset="0"/>
              </a:rPr>
              <a:t>Although volunteers enjoy some protection from financial responsibility, that protection varies by country and is not absolute</a:t>
            </a:r>
          </a:p>
          <a:p>
            <a:pPr eaLnBrk="1" hangingPunct="1">
              <a:spcBef>
                <a:spcPts val="1800"/>
              </a:spcBef>
              <a:defRPr/>
            </a:pPr>
            <a:r>
              <a:rPr lang="en-US" altLang="en-US" sz="2800" dirty="0">
                <a:latin typeface="Arial" panose="020B0604020202020204" pitchFamily="34" charset="0"/>
                <a:cs typeface="Arial" panose="020B0604020202020204" pitchFamily="34" charset="0"/>
              </a:rPr>
              <a:t>Society’s Privacy Policy does not apply to sites of any ASHRAE chapter, region, student branch, technical committee or other group affiliated or associated with the Society</a:t>
            </a:r>
          </a:p>
          <a:p>
            <a:pPr marL="0" indent="0">
              <a:buNone/>
            </a:pPr>
            <a:endParaRPr lang="en-US" dirty="0"/>
          </a:p>
        </p:txBody>
      </p:sp>
    </p:spTree>
    <p:extLst>
      <p:ext uri="{BB962C8B-B14F-4D97-AF65-F5344CB8AC3E}">
        <p14:creationId xmlns:p14="http://schemas.microsoft.com/office/powerpoint/2010/main" val="3907218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03C2A-BEA6-4908-D6CD-8E90269D3600}"/>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Fundraising: Best Financial Practices</a:t>
            </a:r>
            <a:endParaRPr lang="en-US" dirty="0"/>
          </a:p>
        </p:txBody>
      </p:sp>
      <p:sp>
        <p:nvSpPr>
          <p:cNvPr id="3" name="Content Placeholder 2">
            <a:extLst>
              <a:ext uri="{FF2B5EF4-FFF2-40B4-BE49-F238E27FC236}">
                <a16:creationId xmlns:a16="http://schemas.microsoft.com/office/drawing/2014/main" id="{39FEAA44-C251-E853-1523-8F2ED941CEA8}"/>
              </a:ext>
            </a:extLst>
          </p:cNvPr>
          <p:cNvSpPr>
            <a:spLocks noGrp="1"/>
          </p:cNvSpPr>
          <p:nvPr>
            <p:ph idx="1"/>
          </p:nvPr>
        </p:nvSpPr>
        <p:spPr/>
        <p:txBody>
          <a:bodyPr/>
          <a:lstStyle/>
          <a:p>
            <a:pPr eaLnBrk="1" hangingPunct="1"/>
            <a:r>
              <a:rPr lang="en-US" altLang="en-US" sz="2800" dirty="0">
                <a:cs typeface="Arial" panose="020B0604020202020204" pitchFamily="34" charset="0"/>
              </a:rPr>
              <a:t>Investment funds and operating accounts must be separate</a:t>
            </a:r>
          </a:p>
          <a:p>
            <a:pPr eaLnBrk="1" hangingPunct="1"/>
            <a:r>
              <a:rPr lang="en-US" altLang="en-US" sz="2800" dirty="0">
                <a:cs typeface="Arial" panose="020B0604020202020204" pitchFamily="34" charset="0"/>
              </a:rPr>
              <a:t>Research Promotion events should have separate accounting practices</a:t>
            </a:r>
          </a:p>
          <a:p>
            <a:pPr eaLnBrk="1" hangingPunct="1"/>
            <a:r>
              <a:rPr lang="en-US" altLang="en-US" sz="2800" dirty="0">
                <a:cs typeface="Arial" panose="020B0604020202020204" pitchFamily="34" charset="0"/>
              </a:rPr>
              <a:t>Scholarship Funds should have a separate account within the chapter</a:t>
            </a:r>
          </a:p>
          <a:p>
            <a:pPr eaLnBrk="1" hangingPunct="1"/>
            <a:r>
              <a:rPr lang="en-US" altLang="en-US" sz="2800" dirty="0">
                <a:cs typeface="Arial" panose="020B0604020202020204" pitchFamily="34" charset="0"/>
              </a:rPr>
              <a:t>Funds should be allocated precisely as advertised</a:t>
            </a:r>
            <a:br>
              <a:rPr lang="en-US" altLang="en-US" sz="2800" dirty="0">
                <a:cs typeface="Arial" panose="020B0604020202020204" pitchFamily="34" charset="0"/>
              </a:rPr>
            </a:br>
            <a:r>
              <a:rPr lang="en-US" altLang="en-US" sz="2800" dirty="0">
                <a:cs typeface="Arial" panose="020B0604020202020204" pitchFamily="34" charset="0"/>
              </a:rPr>
              <a:t>(i.e. if an event is advertised as being for RP, then all the money raised must go to RP, not just the net amount)</a:t>
            </a:r>
          </a:p>
          <a:p>
            <a:endParaRPr lang="en-US" dirty="0"/>
          </a:p>
        </p:txBody>
      </p:sp>
    </p:spTree>
    <p:extLst>
      <p:ext uri="{BB962C8B-B14F-4D97-AF65-F5344CB8AC3E}">
        <p14:creationId xmlns:p14="http://schemas.microsoft.com/office/powerpoint/2010/main" val="97056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258E7-A2D1-FC5C-B6F5-89C8789B7D78}"/>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Fundraising: Local Registration</a:t>
            </a:r>
            <a:endParaRPr lang="en-US" dirty="0"/>
          </a:p>
        </p:txBody>
      </p:sp>
      <p:sp>
        <p:nvSpPr>
          <p:cNvPr id="3" name="Content Placeholder 2">
            <a:extLst>
              <a:ext uri="{FF2B5EF4-FFF2-40B4-BE49-F238E27FC236}">
                <a16:creationId xmlns:a16="http://schemas.microsoft.com/office/drawing/2014/main" id="{58EADBEE-C634-0675-9A53-EC3E953710C6}"/>
              </a:ext>
            </a:extLst>
          </p:cNvPr>
          <p:cNvSpPr>
            <a:spLocks noGrp="1"/>
          </p:cNvSpPr>
          <p:nvPr>
            <p:ph idx="1"/>
          </p:nvPr>
        </p:nvSpPr>
        <p:spPr/>
        <p:txBody>
          <a:bodyPr/>
          <a:lstStyle/>
          <a:p>
            <a:pPr eaLnBrk="1" hangingPunct="1"/>
            <a:r>
              <a:rPr lang="en-US" altLang="en-US" sz="2800" dirty="0"/>
              <a:t>Some countries might require registration because of the Chapter’s fundraising activities</a:t>
            </a:r>
          </a:p>
          <a:p>
            <a:pPr eaLnBrk="1" hangingPunct="1"/>
            <a:r>
              <a:rPr lang="en-US" altLang="en-US" sz="2800" dirty="0"/>
              <a:t>The Chapter is responsible for knowing whether registration is required and for complying with the local laws and rules</a:t>
            </a:r>
          </a:p>
          <a:p>
            <a:pPr marL="0" indent="0">
              <a:buNone/>
            </a:pPr>
            <a:endParaRPr lang="en-US" dirty="0"/>
          </a:p>
        </p:txBody>
      </p:sp>
    </p:spTree>
    <p:extLst>
      <p:ext uri="{BB962C8B-B14F-4D97-AF65-F5344CB8AC3E}">
        <p14:creationId xmlns:p14="http://schemas.microsoft.com/office/powerpoint/2010/main" val="1306395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9844F-CE93-BEAA-66B4-0D96B6164443}"/>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Fundraising: Local Registration, cont’d</a:t>
            </a:r>
            <a:endParaRPr lang="en-US" dirty="0"/>
          </a:p>
        </p:txBody>
      </p:sp>
      <p:sp>
        <p:nvSpPr>
          <p:cNvPr id="3" name="Content Placeholder 2">
            <a:extLst>
              <a:ext uri="{FF2B5EF4-FFF2-40B4-BE49-F238E27FC236}">
                <a16:creationId xmlns:a16="http://schemas.microsoft.com/office/drawing/2014/main" id="{B9500541-3BDA-798C-CD91-296570F9A157}"/>
              </a:ext>
            </a:extLst>
          </p:cNvPr>
          <p:cNvSpPr>
            <a:spLocks noGrp="1"/>
          </p:cNvSpPr>
          <p:nvPr>
            <p:ph idx="1"/>
          </p:nvPr>
        </p:nvSpPr>
        <p:spPr/>
        <p:txBody>
          <a:bodyPr/>
          <a:lstStyle/>
          <a:p>
            <a:pPr marL="0" indent="0" eaLnBrk="1" fontAlgn="auto" hangingPunct="1">
              <a:spcAft>
                <a:spcPts val="0"/>
              </a:spcAft>
              <a:buFont typeface="Arial" panose="020B0604020202020204" pitchFamily="34" charset="0"/>
              <a:buNone/>
              <a:defRPr/>
            </a:pPr>
            <a:r>
              <a:rPr lang="en-US" sz="2800" b="1" dirty="0"/>
              <a:t>What if I have questions?</a:t>
            </a:r>
          </a:p>
          <a:p>
            <a:pPr eaLnBrk="1" fontAlgn="auto" hangingPunct="1">
              <a:spcAft>
                <a:spcPts val="0"/>
              </a:spcAft>
              <a:buFont typeface="Arial" charset="0"/>
              <a:buChar char="•"/>
              <a:defRPr/>
            </a:pPr>
            <a:r>
              <a:rPr lang="en-US" sz="2800" dirty="0"/>
              <a:t>Contact your DRC</a:t>
            </a:r>
          </a:p>
          <a:p>
            <a:pPr eaLnBrk="1" fontAlgn="auto" hangingPunct="1">
              <a:spcAft>
                <a:spcPts val="0"/>
              </a:spcAft>
              <a:buFont typeface="Arial" charset="0"/>
              <a:buChar char="•"/>
              <a:defRPr/>
            </a:pPr>
            <a:r>
              <a:rPr lang="en-US" sz="2800" dirty="0"/>
              <a:t>Contact RP Staff at </a:t>
            </a:r>
            <a:r>
              <a:rPr lang="en-US" sz="2800" u="sng" dirty="0">
                <a:hlinkClick r:id="rId2"/>
              </a:rPr>
              <a:t>rp@ashrae.org</a:t>
            </a:r>
            <a:endParaRPr lang="en-US" sz="2800" u="sng" dirty="0"/>
          </a:p>
          <a:p>
            <a:pPr marL="0" indent="0">
              <a:buNone/>
            </a:pPr>
            <a:endParaRPr lang="en-US" dirty="0"/>
          </a:p>
        </p:txBody>
      </p:sp>
    </p:spTree>
    <p:extLst>
      <p:ext uri="{BB962C8B-B14F-4D97-AF65-F5344CB8AC3E}">
        <p14:creationId xmlns:p14="http://schemas.microsoft.com/office/powerpoint/2010/main" val="70496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ED6C6-2F4B-6D8B-E479-AD4898146758}"/>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Fundraising: Sending in Contributions</a:t>
            </a:r>
            <a:endParaRPr lang="en-US" dirty="0"/>
          </a:p>
        </p:txBody>
      </p:sp>
      <p:sp>
        <p:nvSpPr>
          <p:cNvPr id="3" name="Content Placeholder 2">
            <a:extLst>
              <a:ext uri="{FF2B5EF4-FFF2-40B4-BE49-F238E27FC236}">
                <a16:creationId xmlns:a16="http://schemas.microsoft.com/office/drawing/2014/main" id="{626A0B79-E287-EF42-4BA6-20ED9962E3F5}"/>
              </a:ext>
            </a:extLst>
          </p:cNvPr>
          <p:cNvSpPr>
            <a:spLocks noGrp="1"/>
          </p:cNvSpPr>
          <p:nvPr>
            <p:ph idx="1"/>
          </p:nvPr>
        </p:nvSpPr>
        <p:spPr>
          <a:xfrm>
            <a:off x="676421" y="1448972"/>
            <a:ext cx="10515600" cy="4923691"/>
          </a:xfrm>
        </p:spPr>
        <p:txBody>
          <a:bodyPr>
            <a:normAutofit fontScale="92500"/>
          </a:bodyPr>
          <a:lstStyle/>
          <a:p>
            <a:pPr marL="0" indent="0">
              <a:buNone/>
            </a:pPr>
            <a:r>
              <a:rPr lang="en-US" dirty="0">
                <a:latin typeface="Arial" panose="020B0604020202020204" pitchFamily="34" charset="0"/>
                <a:cs typeface="Arial" panose="020B0604020202020204" pitchFamily="34" charset="0"/>
              </a:rPr>
              <a:t>Chapters can send RP donations several ways:</a:t>
            </a:r>
          </a:p>
          <a:p>
            <a:r>
              <a:rPr lang="en-US" dirty="0">
                <a:latin typeface="Arial" panose="020B0604020202020204" pitchFamily="34" charset="0"/>
                <a:cs typeface="Arial" panose="020B0604020202020204" pitchFamily="34" charset="0"/>
              </a:rPr>
              <a:t>Check</a:t>
            </a:r>
          </a:p>
          <a:p>
            <a:pPr lvl="1"/>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Send to:</a:t>
            </a:r>
            <a:b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b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ASHRAE HQ, Attn: Julia Mumford, 180 Technology Parkway NW, Peachtree Corners, GA 30092</a:t>
            </a:r>
            <a:endParaRPr lang="en-US" sz="1800" dirty="0">
              <a:solidFill>
                <a:srgbClr val="202020"/>
              </a:solidFill>
              <a:latin typeface="Arial" panose="020B0604020202020204" pitchFamily="34" charset="0"/>
              <a:ea typeface="Calibri" panose="020F0502020204030204" pitchFamily="34" charset="0"/>
              <a:cs typeface="Arial" panose="020B0604020202020204" pitchFamily="34" charset="0"/>
            </a:endParaRPr>
          </a:p>
          <a:p>
            <a:pPr lvl="1"/>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Include the </a:t>
            </a:r>
            <a:r>
              <a:rPr lang="en-US" sz="1800" u="sng" dirty="0">
                <a:solidFill>
                  <a:srgbClr val="00539B"/>
                </a:solidFill>
                <a:effectLst/>
                <a:latin typeface="Arial" panose="020B0604020202020204" pitchFamily="34" charset="0"/>
                <a:ea typeface="Calibri" panose="020F0502020204030204" pitchFamily="34" charset="0"/>
                <a:cs typeface="Arial" panose="020B0604020202020204" pitchFamily="34" charset="0"/>
                <a:hlinkClick r:id="rId3"/>
              </a:rPr>
              <a:t>donor breakdown</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and any other details you think will be important to include so we can quickly and accurately process the gifts.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Credit Card</a:t>
            </a:r>
          </a:p>
          <a:p>
            <a:pPr lvl="1"/>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Visit </a:t>
            </a:r>
            <a:r>
              <a:rPr lang="en-US" sz="1800" u="sng" dirty="0">
                <a:solidFill>
                  <a:srgbClr val="00539B"/>
                </a:solidFill>
                <a:effectLst/>
                <a:latin typeface="Arial" panose="020B0604020202020204" pitchFamily="34" charset="0"/>
                <a:ea typeface="Calibri" panose="020F0502020204030204" pitchFamily="34" charset="0"/>
                <a:cs typeface="Arial" panose="020B0604020202020204" pitchFamily="34" charset="0"/>
                <a:hlinkClick r:id="rId4"/>
              </a:rPr>
              <a:t>www.ashrae.org/contribute</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and select “I am a Chapter”</a:t>
            </a:r>
            <a:endParaRPr lang="en-US" sz="1800" dirty="0">
              <a:solidFill>
                <a:srgbClr val="202020"/>
              </a:solidFill>
              <a:latin typeface="Arial" panose="020B0604020202020204" pitchFamily="34" charset="0"/>
              <a:ea typeface="Calibri" panose="020F0502020204030204" pitchFamily="34" charset="0"/>
              <a:cs typeface="Arial" panose="020B0604020202020204" pitchFamily="34" charset="0"/>
            </a:endParaRPr>
          </a:p>
          <a:p>
            <a:pPr lvl="1"/>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Upload the </a:t>
            </a:r>
            <a:r>
              <a:rPr lang="en-US" sz="1800" u="sng" dirty="0">
                <a:solidFill>
                  <a:srgbClr val="00539B"/>
                </a:solidFill>
                <a:effectLst/>
                <a:latin typeface="Arial" panose="020B0604020202020204" pitchFamily="34" charset="0"/>
                <a:ea typeface="Calibri" panose="020F0502020204030204" pitchFamily="34" charset="0"/>
                <a:cs typeface="Arial" panose="020B0604020202020204" pitchFamily="34" charset="0"/>
                <a:hlinkClick r:id="rId3"/>
              </a:rPr>
              <a:t>donor breakdown</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and input the credit card details. Please contact us with any questions before you hit submit.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Wire/ACH/Electronic Transfer</a:t>
            </a:r>
          </a:p>
          <a:p>
            <a:pPr lvl="1"/>
            <a:r>
              <a:rPr lang="en-US" sz="1800" dirty="0">
                <a:latin typeface="Arial" panose="020B0604020202020204" pitchFamily="34" charset="0"/>
                <a:cs typeface="Arial" panose="020B0604020202020204" pitchFamily="34" charset="0"/>
              </a:rPr>
              <a:t>Please reach out to </a:t>
            </a:r>
            <a:r>
              <a:rPr lang="en-US" sz="1800" dirty="0">
                <a:latin typeface="Arial" panose="020B0604020202020204" pitchFamily="34" charset="0"/>
                <a:cs typeface="Arial" panose="020B0604020202020204" pitchFamily="34" charset="0"/>
                <a:hlinkClick r:id="rId5"/>
              </a:rPr>
              <a:t>RP@ashrae.org</a:t>
            </a:r>
            <a:r>
              <a:rPr lang="en-US" sz="1800" dirty="0">
                <a:latin typeface="Arial" panose="020B0604020202020204" pitchFamily="34" charset="0"/>
                <a:cs typeface="Arial" panose="020B0604020202020204" pitchFamily="34" charset="0"/>
              </a:rPr>
              <a:t> for Wire Transfer information. </a:t>
            </a:r>
          </a:p>
          <a:p>
            <a:pPr lvl="1"/>
            <a:r>
              <a:rPr lang="en-US" sz="1800" u="sng" dirty="0">
                <a:solidFill>
                  <a:srgbClr val="202020"/>
                </a:solidFill>
                <a:effectLst/>
                <a:latin typeface="Arial" panose="020B0604020202020204" pitchFamily="34" charset="0"/>
                <a:ea typeface="Calibri" panose="020F0502020204030204" pitchFamily="34" charset="0"/>
                <a:cs typeface="Arial" panose="020B0604020202020204" pitchFamily="34" charset="0"/>
              </a:rPr>
              <a:t>Please include your customer number, your name and chapter name on the information sheet to your bank</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This will allow us to identify and apply your payment to your account in a timely fashion.</a:t>
            </a:r>
          </a:p>
          <a:p>
            <a:pPr lvl="1"/>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Send your </a:t>
            </a:r>
            <a:r>
              <a:rPr lang="en-US" sz="1800" u="sng" dirty="0">
                <a:solidFill>
                  <a:srgbClr val="00539B"/>
                </a:solidFill>
                <a:effectLst/>
                <a:latin typeface="Arial" panose="020B0604020202020204" pitchFamily="34" charset="0"/>
                <a:ea typeface="Calibri" panose="020F0502020204030204" pitchFamily="34" charset="0"/>
                <a:cs typeface="Arial" panose="020B0604020202020204" pitchFamily="34" charset="0"/>
                <a:hlinkClick r:id="rId3"/>
              </a:rPr>
              <a:t>donor breakdown</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to </a:t>
            </a:r>
            <a:r>
              <a:rPr lang="en-US" sz="1800" u="sng" dirty="0">
                <a:solidFill>
                  <a:srgbClr val="00539B"/>
                </a:solidFill>
                <a:effectLst/>
                <a:latin typeface="Arial" panose="020B0604020202020204" pitchFamily="34" charset="0"/>
                <a:ea typeface="Calibri" panose="020F0502020204030204" pitchFamily="34" charset="0"/>
                <a:cs typeface="Arial" panose="020B0604020202020204" pitchFamily="34" charset="0"/>
                <a:hlinkClick r:id="rId5"/>
              </a:rPr>
              <a:t>RP@ashrae.org</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 and </a:t>
            </a:r>
            <a:r>
              <a:rPr lang="en-US" sz="1800" u="sng" dirty="0">
                <a:solidFill>
                  <a:srgbClr val="202020"/>
                </a:solidFill>
                <a:effectLst/>
                <a:latin typeface="Arial" panose="020B0604020202020204" pitchFamily="34" charset="0"/>
                <a:ea typeface="Calibri" panose="020F0502020204030204" pitchFamily="34" charset="0"/>
                <a:cs typeface="Arial" panose="020B0604020202020204" pitchFamily="34" charset="0"/>
              </a:rPr>
              <a:t>let us know a wire is coming</a:t>
            </a:r>
            <a:r>
              <a:rPr lang="en-US" sz="1800" dirty="0">
                <a:solidFill>
                  <a:srgbClr val="202020"/>
                </a:solidFill>
                <a:effectLst/>
                <a:latin typeface="Arial" panose="020B0604020202020204" pitchFamily="34" charset="0"/>
                <a:ea typeface="Calibri" panose="020F050202020403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988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Chapter Financial Risk Management Training</a:t>
            </a:r>
            <a:endParaRPr lang="en-US" dirty="0"/>
          </a:p>
        </p:txBody>
      </p:sp>
      <p:sp>
        <p:nvSpPr>
          <p:cNvPr id="6" name="TextBox 5">
            <a:extLst>
              <a:ext uri="{FF2B5EF4-FFF2-40B4-BE49-F238E27FC236}">
                <a16:creationId xmlns:a16="http://schemas.microsoft.com/office/drawing/2014/main" id="{0FF4EBAE-3CA0-407E-91B0-31A8090F44A1}"/>
              </a:ext>
            </a:extLst>
          </p:cNvPr>
          <p:cNvSpPr txBox="1"/>
          <p:nvPr/>
        </p:nvSpPr>
        <p:spPr>
          <a:xfrm>
            <a:off x="8995508" y="2454031"/>
            <a:ext cx="2086707" cy="1813169"/>
          </a:xfrm>
          <a:prstGeom prst="rect">
            <a:avLst/>
          </a:prstGeom>
          <a:noFill/>
        </p:spPr>
        <p:txBody>
          <a:bodyPr wrap="square" rtlCol="0">
            <a:spAutoFit/>
          </a:bodyPr>
          <a:lstStyle/>
          <a:p>
            <a:endParaRPr lang="en-US" dirty="0"/>
          </a:p>
        </p:txBody>
      </p:sp>
      <p:sp>
        <p:nvSpPr>
          <p:cNvPr id="8" name="Content Placeholder 7">
            <a:extLst>
              <a:ext uri="{FF2B5EF4-FFF2-40B4-BE49-F238E27FC236}">
                <a16:creationId xmlns:a16="http://schemas.microsoft.com/office/drawing/2014/main" id="{5C24060B-3F77-47D2-B915-441979266FCE}"/>
              </a:ext>
            </a:extLst>
          </p:cNvPr>
          <p:cNvSpPr>
            <a:spLocks noGrp="1"/>
          </p:cNvSpPr>
          <p:nvPr>
            <p:ph idx="1"/>
          </p:nvPr>
        </p:nvSpPr>
        <p:spPr/>
        <p:txBody>
          <a:bodyPr>
            <a:normAutofit fontScale="92500" lnSpcReduction="10000"/>
          </a:bodyPr>
          <a:lstStyle/>
          <a:p>
            <a:pPr marL="117475" lvl="1" indent="0" eaLnBrk="1" fontAlgn="auto" hangingPunct="1">
              <a:lnSpc>
                <a:spcPct val="100000"/>
              </a:lnSpc>
              <a:spcAft>
                <a:spcPts val="0"/>
              </a:spcAft>
              <a:buFont typeface="Arial" panose="020B0604020202020204" pitchFamily="34" charset="0"/>
              <a:buNone/>
              <a:defRPr/>
            </a:pPr>
            <a:r>
              <a:rPr lang="en-US" sz="3600" dirty="0">
                <a:cs typeface="Arial" pitchFamily="34" charset="0"/>
              </a:rPr>
              <a:t>This presentation will cover:</a:t>
            </a:r>
          </a:p>
          <a:p>
            <a:pPr lvl="1" eaLnBrk="1" fontAlgn="auto" hangingPunct="1">
              <a:lnSpc>
                <a:spcPct val="100000"/>
              </a:lnSpc>
              <a:spcAft>
                <a:spcPts val="0"/>
              </a:spcAft>
              <a:defRPr/>
            </a:pPr>
            <a:r>
              <a:rPr lang="en-US" sz="3200" dirty="0">
                <a:cs typeface="Arial" pitchFamily="34" charset="0"/>
              </a:rPr>
              <a:t>Chapter Treasurer Duties</a:t>
            </a:r>
          </a:p>
          <a:p>
            <a:pPr lvl="1" eaLnBrk="1" fontAlgn="auto" hangingPunct="1">
              <a:lnSpc>
                <a:spcPct val="100000"/>
              </a:lnSpc>
              <a:spcAft>
                <a:spcPts val="0"/>
              </a:spcAft>
              <a:defRPr/>
            </a:pPr>
            <a:r>
              <a:rPr lang="en-US" sz="3200" dirty="0">
                <a:cs typeface="Arial" pitchFamily="34" charset="0"/>
              </a:rPr>
              <a:t>Financial Accounting and Banking Best Practices</a:t>
            </a:r>
          </a:p>
          <a:p>
            <a:pPr lvl="1" eaLnBrk="1" fontAlgn="auto" hangingPunct="1">
              <a:lnSpc>
                <a:spcPct val="100000"/>
              </a:lnSpc>
              <a:spcAft>
                <a:spcPts val="0"/>
              </a:spcAft>
              <a:defRPr/>
            </a:pPr>
            <a:r>
              <a:rPr lang="en-US" sz="3200" dirty="0">
                <a:cs typeface="Arial" pitchFamily="34" charset="0"/>
              </a:rPr>
              <a:t>Chapter Annual Financial Audits</a:t>
            </a:r>
          </a:p>
          <a:p>
            <a:pPr lvl="1" eaLnBrk="1" fontAlgn="auto" hangingPunct="1">
              <a:lnSpc>
                <a:spcPct val="100000"/>
              </a:lnSpc>
              <a:spcAft>
                <a:spcPts val="0"/>
              </a:spcAft>
              <a:defRPr/>
            </a:pPr>
            <a:r>
              <a:rPr lang="en-US" sz="3200" dirty="0">
                <a:cs typeface="Arial" pitchFamily="34" charset="0"/>
              </a:rPr>
              <a:t>Revenue and Tax Reporting</a:t>
            </a:r>
          </a:p>
          <a:p>
            <a:pPr lvl="1" eaLnBrk="1" fontAlgn="auto" hangingPunct="1">
              <a:lnSpc>
                <a:spcPct val="100000"/>
              </a:lnSpc>
              <a:spcAft>
                <a:spcPts val="0"/>
              </a:spcAft>
              <a:defRPr/>
            </a:pPr>
            <a:r>
              <a:rPr lang="en-US" sz="3200" dirty="0">
                <a:cs typeface="Arial" pitchFamily="34" charset="0"/>
              </a:rPr>
              <a:t>Fiduciary Duties</a:t>
            </a:r>
          </a:p>
          <a:p>
            <a:pPr lvl="1" eaLnBrk="1" fontAlgn="auto" hangingPunct="1">
              <a:lnSpc>
                <a:spcPct val="100000"/>
              </a:lnSpc>
              <a:spcAft>
                <a:spcPts val="0"/>
              </a:spcAft>
              <a:defRPr/>
            </a:pPr>
            <a:r>
              <a:rPr lang="en-US" sz="3200" dirty="0">
                <a:cs typeface="Arial" pitchFamily="34" charset="0"/>
              </a:rPr>
              <a:t>Local Registration</a:t>
            </a:r>
          </a:p>
          <a:p>
            <a:pPr marL="117475" lvl="1" indent="0" eaLnBrk="1" fontAlgn="auto" hangingPunct="1">
              <a:lnSpc>
                <a:spcPct val="100000"/>
              </a:lnSpc>
              <a:spcAft>
                <a:spcPts val="0"/>
              </a:spcAft>
              <a:buFont typeface="Arial" panose="020B0604020202020204" pitchFamily="34" charset="0"/>
              <a:buNone/>
              <a:defRPr/>
            </a:pPr>
            <a:endParaRPr lang="en-US" sz="2400" i="1" dirty="0">
              <a:cs typeface="Arial" pitchFamily="34" charset="0"/>
            </a:endParaRPr>
          </a:p>
          <a:p>
            <a:pPr marL="117475" lvl="1" indent="0" eaLnBrk="1" fontAlgn="auto" hangingPunct="1">
              <a:lnSpc>
                <a:spcPct val="100000"/>
              </a:lnSpc>
              <a:spcAft>
                <a:spcPts val="0"/>
              </a:spcAft>
              <a:buFont typeface="Arial" panose="020B0604020202020204" pitchFamily="34" charset="0"/>
              <a:buNone/>
              <a:defRPr/>
            </a:pPr>
            <a:r>
              <a:rPr lang="en-US" sz="2400" i="1" dirty="0">
                <a:cs typeface="Arial" pitchFamily="34" charset="0"/>
              </a:rPr>
              <a:t>Most of this information is provided in the </a:t>
            </a:r>
            <a:r>
              <a:rPr lang="en-US" sz="2400" i="1" dirty="0">
                <a:cs typeface="Arial" pitchFamily="34" charset="0"/>
                <a:hlinkClick r:id="rId2"/>
              </a:rPr>
              <a:t>Manual for Chapter Operations</a:t>
            </a:r>
            <a:endParaRPr lang="en-US" sz="2400" i="1" dirty="0">
              <a:cs typeface="Arial" pitchFamily="34" charset="0"/>
            </a:endParaRPr>
          </a:p>
          <a:p>
            <a:pPr marL="0" indent="0">
              <a:buNone/>
            </a:pPr>
            <a:endParaRPr lang="en-US" dirty="0"/>
          </a:p>
        </p:txBody>
      </p:sp>
    </p:spTree>
    <p:extLst>
      <p:ext uri="{BB962C8B-B14F-4D97-AF65-F5344CB8AC3E}">
        <p14:creationId xmlns:p14="http://schemas.microsoft.com/office/powerpoint/2010/main" val="206640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CD908-0DC6-1BCC-70AB-CECD1F1F031E}"/>
              </a:ext>
            </a:extLst>
          </p:cNvPr>
          <p:cNvSpPr>
            <a:spLocks noGrp="1"/>
          </p:cNvSpPr>
          <p:nvPr>
            <p:ph type="title"/>
          </p:nvPr>
        </p:nvSpPr>
        <p:spPr/>
        <p:txBody>
          <a:bodyPr>
            <a:normAutofit/>
          </a:bodyPr>
          <a:lstStyle/>
          <a:p>
            <a:r>
              <a:rPr lang="en-US" sz="3800" b="1" dirty="0">
                <a:latin typeface="Helvetica" panose="020B0604020202020204" pitchFamily="34" charset="0"/>
                <a:cs typeface="Helvetica" panose="020B0604020202020204" pitchFamily="34" charset="0"/>
              </a:rPr>
              <a:t>Dues Collection Program</a:t>
            </a:r>
          </a:p>
        </p:txBody>
      </p:sp>
      <p:sp>
        <p:nvSpPr>
          <p:cNvPr id="3" name="Content Placeholder 2">
            <a:extLst>
              <a:ext uri="{FF2B5EF4-FFF2-40B4-BE49-F238E27FC236}">
                <a16:creationId xmlns:a16="http://schemas.microsoft.com/office/drawing/2014/main" id="{ACDB9859-4727-C638-304C-33056C14A9E4}"/>
              </a:ext>
            </a:extLst>
          </p:cNvPr>
          <p:cNvSpPr>
            <a:spLocks noGrp="1"/>
          </p:cNvSpPr>
          <p:nvPr>
            <p:ph idx="1"/>
          </p:nvPr>
        </p:nvSpPr>
        <p:spPr>
          <a:xfrm>
            <a:off x="602226" y="1361050"/>
            <a:ext cx="10515600" cy="5187233"/>
          </a:xfrm>
        </p:spPr>
        <p:txBody>
          <a:bodyPr/>
          <a:lstStyle/>
          <a:p>
            <a:pPr marL="0" marR="52070" indent="0">
              <a:spcBef>
                <a:spcPts val="285"/>
              </a:spcBef>
              <a:spcAft>
                <a:spcPts val="0"/>
              </a:spcAft>
              <a:buNone/>
            </a:pPr>
            <a:r>
              <a:rPr lang="en-US" sz="2000" dirty="0">
                <a:effectLst/>
                <a:latin typeface="Calibri  "/>
                <a:ea typeface="Aptos" panose="020B0004020202020204" pitchFamily="34" charset="0"/>
                <a:cs typeface="Aptos" panose="020B0004020202020204" pitchFamily="34" charset="0"/>
              </a:rPr>
              <a:t>As an </a:t>
            </a:r>
            <a:r>
              <a:rPr lang="en-US" sz="2000" b="1" u="sng" dirty="0">
                <a:effectLst/>
                <a:latin typeface="Calibri  "/>
                <a:ea typeface="Aptos" panose="020B0004020202020204" pitchFamily="34" charset="0"/>
                <a:cs typeface="Aptos" panose="020B0004020202020204" pitchFamily="34" charset="0"/>
              </a:rPr>
              <a:t>OPTIONAL</a:t>
            </a:r>
            <a:r>
              <a:rPr lang="en-US" sz="2000" b="1" dirty="0">
                <a:effectLst/>
                <a:latin typeface="Calibri  "/>
                <a:ea typeface="Aptos" panose="020B0004020202020204" pitchFamily="34" charset="0"/>
                <a:cs typeface="Aptos" panose="020B0004020202020204" pitchFamily="34" charset="0"/>
              </a:rPr>
              <a:t> </a:t>
            </a:r>
            <a:r>
              <a:rPr lang="en-US" sz="2000" dirty="0">
                <a:effectLst/>
                <a:latin typeface="Calibri  "/>
                <a:ea typeface="Aptos" panose="020B0004020202020204" pitchFamily="34" charset="0"/>
                <a:cs typeface="Aptos" panose="020B0004020202020204" pitchFamily="34" charset="0"/>
              </a:rPr>
              <a:t>service, </a:t>
            </a:r>
            <a:r>
              <a:rPr lang="en-US" sz="2000" b="1" dirty="0">
                <a:effectLst/>
                <a:latin typeface="Calibri  "/>
                <a:ea typeface="Aptos" panose="020B0004020202020204" pitchFamily="34" charset="0"/>
                <a:cs typeface="Aptos" panose="020B0004020202020204" pitchFamily="34" charset="0"/>
              </a:rPr>
              <a:t>chapters </a:t>
            </a:r>
            <a:r>
              <a:rPr lang="en-US" sz="2000" dirty="0">
                <a:latin typeface="Calibri  "/>
                <a:ea typeface="Aptos" panose="020B0004020202020204" pitchFamily="34" charset="0"/>
                <a:cs typeface="Aptos" panose="020B0004020202020204" pitchFamily="34" charset="0"/>
              </a:rPr>
              <a:t>can request that Society collect annual chapter dues during the annual Society Membership Renewal cycle. </a:t>
            </a:r>
            <a:r>
              <a:rPr lang="en-US" sz="2000" b="1" dirty="0">
                <a:latin typeface="Calibri  "/>
                <a:ea typeface="Aptos" panose="020B0004020202020204" pitchFamily="34" charset="0"/>
                <a:cs typeface="Aptos" panose="020B0004020202020204" pitchFamily="34" charset="0"/>
              </a:rPr>
              <a:t>Society </a:t>
            </a:r>
            <a:r>
              <a:rPr lang="en-US" sz="2000" dirty="0">
                <a:latin typeface="Calibri  "/>
                <a:ea typeface="Aptos" panose="020B0004020202020204" pitchFamily="34" charset="0"/>
                <a:cs typeface="Aptos" panose="020B0004020202020204" pitchFamily="34" charset="0"/>
              </a:rPr>
              <a:t>can </a:t>
            </a:r>
            <a:r>
              <a:rPr lang="en-US" sz="2000" dirty="0">
                <a:effectLst/>
                <a:latin typeface="Calibri  "/>
                <a:ea typeface="Aptos" panose="020B0004020202020204" pitchFamily="34" charset="0"/>
                <a:cs typeface="Aptos" panose="020B0004020202020204" pitchFamily="34" charset="0"/>
              </a:rPr>
              <a:t>invoice and collect chapter dues. The following are criteria for this program.</a:t>
            </a:r>
          </a:p>
          <a:p>
            <a:pPr marL="0" marR="52070" indent="0">
              <a:spcBef>
                <a:spcPts val="285"/>
              </a:spcBef>
              <a:spcAft>
                <a:spcPts val="0"/>
              </a:spcAft>
              <a:buNone/>
            </a:pPr>
            <a:endParaRPr lang="en-US" sz="2000" dirty="0">
              <a:effectLst/>
              <a:latin typeface="Calibri  "/>
              <a:ea typeface="Aptos" panose="020B0004020202020204" pitchFamily="34" charset="0"/>
              <a:cs typeface="Aptos" panose="020B0004020202020204" pitchFamily="34" charset="0"/>
            </a:endParaRPr>
          </a:p>
          <a:p>
            <a:pPr marL="342900" marR="0" lvl="0" indent="-342900">
              <a:spcBef>
                <a:spcPts val="0"/>
              </a:spcBef>
              <a:spcAft>
                <a:spcPts val="0"/>
              </a:spcAft>
              <a:buFont typeface="+mj-lt"/>
              <a:buAutoNum type="arabicPeriod"/>
              <a:tabLst>
                <a:tab pos="457200" algn="l"/>
              </a:tabLst>
            </a:pPr>
            <a:r>
              <a:rPr lang="en-US" sz="2000" b="1" u="sng" dirty="0">
                <a:effectLst/>
                <a:latin typeface="Calibri  "/>
                <a:ea typeface="Times New Roman" panose="02020603050405020304" pitchFamily="18" charset="0"/>
                <a:cs typeface="Aptos" panose="020B0004020202020204" pitchFamily="34" charset="0"/>
              </a:rPr>
              <a:t>Members must remit Society and Chapter dues at the same time</a:t>
            </a:r>
            <a:r>
              <a:rPr lang="en-US" sz="2000" dirty="0">
                <a:effectLst/>
                <a:latin typeface="Calibri  "/>
                <a:ea typeface="Times New Roman" panose="02020603050405020304" pitchFamily="18" charset="0"/>
                <a:cs typeface="Aptos" panose="020B0004020202020204" pitchFamily="34" charset="0"/>
              </a:rPr>
              <a:t>. This includes multiple year payments (i.e. three years of Society paid then three years of chapter dues must be paid to Society) or payment should be made directly to chapter each year.</a:t>
            </a:r>
          </a:p>
          <a:p>
            <a:pPr marL="342900" marR="0" lvl="0" indent="-342900">
              <a:spcBef>
                <a:spcPts val="0"/>
              </a:spcBef>
              <a:spcAft>
                <a:spcPts val="0"/>
              </a:spcAft>
              <a:buFont typeface="+mj-lt"/>
              <a:buAutoNum type="arabicPeriod"/>
              <a:tabLst>
                <a:tab pos="457200" algn="l"/>
              </a:tabLst>
            </a:pPr>
            <a:endParaRPr lang="en-US" sz="2000" dirty="0">
              <a:effectLst/>
              <a:latin typeface="Calibri  "/>
              <a:ea typeface="Aptos" panose="020B0004020202020204" pitchFamily="34" charset="0"/>
              <a:cs typeface="Aptos" panose="020B0004020202020204" pitchFamily="34" charset="0"/>
            </a:endParaRPr>
          </a:p>
          <a:p>
            <a:pPr marL="342900" marR="0" lvl="0" indent="-342900">
              <a:spcBef>
                <a:spcPts val="0"/>
              </a:spcBef>
              <a:spcAft>
                <a:spcPts val="0"/>
              </a:spcAft>
              <a:buFont typeface="+mj-lt"/>
              <a:buAutoNum type="arabicPeriod"/>
              <a:tabLst>
                <a:tab pos="457200" algn="l"/>
              </a:tabLst>
            </a:pPr>
            <a:r>
              <a:rPr lang="en-US" sz="2000" dirty="0">
                <a:effectLst/>
                <a:latin typeface="Calibri  "/>
                <a:ea typeface="Times New Roman" panose="02020603050405020304" pitchFamily="18" charset="0"/>
                <a:cs typeface="Aptos" panose="020B0004020202020204" pitchFamily="34" charset="0"/>
              </a:rPr>
              <a:t>The Society Renewal Notice will reflect (under Chapter Dues) the amount for chapter dues.</a:t>
            </a:r>
          </a:p>
          <a:p>
            <a:pPr marL="342900" marR="424180" lvl="0" indent="-342900">
              <a:spcBef>
                <a:spcPts val="5"/>
              </a:spcBef>
              <a:spcAft>
                <a:spcPts val="0"/>
              </a:spcAft>
              <a:buFont typeface="+mj-lt"/>
              <a:buAutoNum type="arabicPeriod"/>
              <a:tabLst>
                <a:tab pos="457200" algn="l"/>
              </a:tabLst>
            </a:pPr>
            <a:endParaRPr lang="en-US" sz="2000" dirty="0">
              <a:latin typeface="Calibri  "/>
              <a:ea typeface="Times New Roman" panose="02020603050405020304" pitchFamily="18" charset="0"/>
              <a:cs typeface="Aptos" panose="020B0004020202020204" pitchFamily="34" charset="0"/>
            </a:endParaRPr>
          </a:p>
          <a:p>
            <a:pPr marL="342900" marR="424180" lvl="0" indent="-342900">
              <a:spcBef>
                <a:spcPts val="5"/>
              </a:spcBef>
              <a:spcAft>
                <a:spcPts val="0"/>
              </a:spcAft>
              <a:buFont typeface="+mj-lt"/>
              <a:buAutoNum type="arabicPeriod"/>
              <a:tabLst>
                <a:tab pos="457200" algn="l"/>
              </a:tabLst>
            </a:pPr>
            <a:r>
              <a:rPr lang="en-US" sz="2000" dirty="0">
                <a:effectLst/>
                <a:latin typeface="Calibri  "/>
                <a:ea typeface="Times New Roman" panose="02020603050405020304" pitchFamily="18" charset="0"/>
                <a:cs typeface="Aptos" panose="020B0004020202020204" pitchFamily="34" charset="0"/>
              </a:rPr>
              <a:t>Members who pay only Society Dues will not receive any follow up notices for “Unpaid Chapter Dues”.</a:t>
            </a:r>
          </a:p>
          <a:p>
            <a:pPr marL="342900" marR="424180" lvl="0" indent="-342900">
              <a:spcBef>
                <a:spcPts val="5"/>
              </a:spcBef>
              <a:spcAft>
                <a:spcPts val="0"/>
              </a:spcAft>
              <a:buFont typeface="+mj-lt"/>
              <a:buAutoNum type="arabicPeriod"/>
              <a:tabLst>
                <a:tab pos="457200" algn="l"/>
              </a:tabLst>
            </a:pPr>
            <a:endParaRPr lang="en-US" sz="2000" dirty="0">
              <a:effectLst/>
              <a:latin typeface="Calibri  "/>
              <a:ea typeface="Aptos" panose="020B0004020202020204" pitchFamily="34" charset="0"/>
              <a:cs typeface="Aptos" panose="020B0004020202020204" pitchFamily="34" charset="0"/>
            </a:endParaRPr>
          </a:p>
          <a:p>
            <a:pPr marL="342900" marR="354965" lvl="0" indent="-342900">
              <a:spcBef>
                <a:spcPts val="0"/>
              </a:spcBef>
              <a:spcAft>
                <a:spcPts val="0"/>
              </a:spcAft>
              <a:buFont typeface="+mj-lt"/>
              <a:buAutoNum type="arabicPeriod"/>
              <a:tabLst>
                <a:tab pos="457200" algn="l"/>
              </a:tabLst>
            </a:pPr>
            <a:r>
              <a:rPr lang="en-US" sz="2000" dirty="0">
                <a:effectLst/>
                <a:latin typeface="Calibri  "/>
                <a:ea typeface="Times New Roman" panose="02020603050405020304" pitchFamily="18" charset="0"/>
                <a:cs typeface="Aptos" panose="020B0004020202020204" pitchFamily="34" charset="0"/>
              </a:rPr>
              <a:t>Society will reimburse Chapters for their dues collected monthly unless indicated on the form. </a:t>
            </a:r>
            <a:r>
              <a:rPr lang="en-US" sz="2000" b="1" dirty="0">
                <a:effectLst/>
                <a:latin typeface="Calibri  "/>
                <a:ea typeface="Times New Roman" panose="02020603050405020304" pitchFamily="18" charset="0"/>
                <a:cs typeface="Aptos" panose="020B0004020202020204" pitchFamily="34" charset="0"/>
              </a:rPr>
              <a:t>The Chapter Dues Paid through Society Report is available on the website.</a:t>
            </a:r>
          </a:p>
          <a:p>
            <a:pPr marL="342900" marR="354965" lvl="0" indent="-342900">
              <a:spcBef>
                <a:spcPts val="0"/>
              </a:spcBef>
              <a:spcAft>
                <a:spcPts val="0"/>
              </a:spcAft>
              <a:buFont typeface="+mj-lt"/>
              <a:buAutoNum type="arabicPeriod"/>
              <a:tabLst>
                <a:tab pos="457200" algn="l"/>
              </a:tabLst>
            </a:pPr>
            <a:endParaRPr lang="en-US" sz="2000" b="1" dirty="0">
              <a:latin typeface="Calibri  "/>
              <a:ea typeface="Aptos" panose="020B0004020202020204" pitchFamily="34" charset="0"/>
              <a:cs typeface="Aptos" panose="020B0004020202020204" pitchFamily="34" charset="0"/>
            </a:endParaRPr>
          </a:p>
          <a:p>
            <a:pPr marL="0" marR="354965" indent="0">
              <a:spcBef>
                <a:spcPts val="0"/>
              </a:spcBef>
              <a:buNone/>
              <a:tabLst>
                <a:tab pos="457200" algn="l"/>
              </a:tabLst>
            </a:pPr>
            <a:r>
              <a:rPr lang="en-US" sz="2000" dirty="0">
                <a:latin typeface="Calibri  "/>
              </a:rPr>
              <a:t>Chapters that are interested to review </a:t>
            </a:r>
            <a:r>
              <a:rPr lang="en-US" sz="2000" b="1" dirty="0">
                <a:latin typeface="Calibri  "/>
              </a:rPr>
              <a:t>Section 4.8 </a:t>
            </a:r>
            <a:r>
              <a:rPr lang="en-US" sz="2000" dirty="0">
                <a:latin typeface="Calibri  "/>
              </a:rPr>
              <a:t>of the </a:t>
            </a:r>
            <a:r>
              <a:rPr lang="en-US" sz="2000" dirty="0">
                <a:latin typeface="Calibri  "/>
                <a:hlinkClick r:id="rId3"/>
              </a:rPr>
              <a:t>Manual of Chapter Operations</a:t>
            </a:r>
            <a:r>
              <a:rPr lang="en-US" sz="2000" dirty="0">
                <a:latin typeface="Calibri  "/>
              </a:rPr>
              <a:t> for more details about the program. Questions can be directed to membership@ashrae.org. </a:t>
            </a:r>
          </a:p>
          <a:p>
            <a:pPr marL="0" marR="354965" lvl="0" indent="0">
              <a:spcBef>
                <a:spcPts val="0"/>
              </a:spcBef>
              <a:spcAft>
                <a:spcPts val="0"/>
              </a:spcAft>
              <a:buNone/>
              <a:tabLst>
                <a:tab pos="457200" algn="l"/>
              </a:tabLst>
            </a:pPr>
            <a:endParaRPr lang="en-US" sz="20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5688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66EEB-6FD6-2172-DEB6-BEF46E74FD44}"/>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Discussion Topics</a:t>
            </a:r>
            <a:endParaRPr lang="en-US" dirty="0"/>
          </a:p>
        </p:txBody>
      </p:sp>
      <p:sp>
        <p:nvSpPr>
          <p:cNvPr id="3" name="Content Placeholder 2">
            <a:extLst>
              <a:ext uri="{FF2B5EF4-FFF2-40B4-BE49-F238E27FC236}">
                <a16:creationId xmlns:a16="http://schemas.microsoft.com/office/drawing/2014/main" id="{A9760B19-5B34-4D6C-B3A1-6C523CEEF1AD}"/>
              </a:ext>
            </a:extLst>
          </p:cNvPr>
          <p:cNvSpPr>
            <a:spLocks noGrp="1"/>
          </p:cNvSpPr>
          <p:nvPr>
            <p:ph idx="1"/>
          </p:nvPr>
        </p:nvSpPr>
        <p:spPr/>
        <p:txBody>
          <a:bodyPr>
            <a:normAutofit fontScale="92500" lnSpcReduction="10000"/>
          </a:bodyPr>
          <a:lstStyle/>
          <a:p>
            <a:pPr eaLnBrk="1" fontAlgn="auto" hangingPunct="1">
              <a:spcAft>
                <a:spcPts val="0"/>
              </a:spcAft>
              <a:buFont typeface="Arial" charset="0"/>
              <a:buChar char="•"/>
              <a:defRPr/>
            </a:pPr>
            <a:r>
              <a:rPr lang="en-US" sz="2800" dirty="0"/>
              <a:t>Region communication – Basecamp</a:t>
            </a:r>
          </a:p>
          <a:p>
            <a:pPr lvl="1" eaLnBrk="1" fontAlgn="auto" hangingPunct="1">
              <a:spcAft>
                <a:spcPts val="0"/>
              </a:spcAft>
              <a:buFont typeface="Arial" charset="0"/>
              <a:buChar char="•"/>
              <a:defRPr/>
            </a:pPr>
            <a:r>
              <a:rPr lang="en-US" sz="2500" dirty="0"/>
              <a:t>Region support, enough or need more, mid-year check-in?</a:t>
            </a:r>
          </a:p>
          <a:p>
            <a:pPr eaLnBrk="1" fontAlgn="auto" hangingPunct="1">
              <a:spcAft>
                <a:spcPts val="0"/>
              </a:spcAft>
              <a:buFont typeface="Arial" charset="0"/>
              <a:buChar char="•"/>
              <a:defRPr/>
            </a:pPr>
            <a:r>
              <a:rPr lang="en-US" sz="2800" dirty="0"/>
              <a:t>Is Treasurer part of chapter exec track?</a:t>
            </a:r>
          </a:p>
          <a:p>
            <a:pPr lvl="1" eaLnBrk="1" fontAlgn="auto" hangingPunct="1">
              <a:spcAft>
                <a:spcPts val="0"/>
              </a:spcAft>
              <a:buFont typeface="Arial" charset="0"/>
              <a:buChar char="•"/>
              <a:defRPr/>
            </a:pPr>
            <a:r>
              <a:rPr lang="en-US" sz="2500" dirty="0"/>
              <a:t>How long does Treasurer serve in your chapter?</a:t>
            </a:r>
          </a:p>
          <a:p>
            <a:pPr eaLnBrk="1" fontAlgn="auto" hangingPunct="1">
              <a:spcAft>
                <a:spcPts val="0"/>
              </a:spcAft>
              <a:buFont typeface="Arial" charset="0"/>
              <a:buChar char="•"/>
              <a:defRPr/>
            </a:pPr>
            <a:r>
              <a:rPr lang="en-US" sz="2800" dirty="0"/>
              <a:t>Account balances</a:t>
            </a:r>
          </a:p>
          <a:p>
            <a:pPr lvl="1" eaLnBrk="1" fontAlgn="auto" hangingPunct="1">
              <a:spcAft>
                <a:spcPts val="0"/>
              </a:spcAft>
              <a:buFont typeface="Arial" charset="0"/>
              <a:buChar char="•"/>
              <a:defRPr/>
            </a:pPr>
            <a:r>
              <a:rPr lang="en-US" sz="2500" dirty="0"/>
              <a:t>A lot of high balances last year, what changes did your chapter make?</a:t>
            </a:r>
          </a:p>
          <a:p>
            <a:pPr lvl="1" eaLnBrk="1" fontAlgn="auto" hangingPunct="1">
              <a:spcAft>
                <a:spcPts val="0"/>
              </a:spcAft>
              <a:buFont typeface="Arial" charset="0"/>
              <a:buChar char="•"/>
              <a:defRPr/>
            </a:pPr>
            <a:r>
              <a:rPr lang="en-US" sz="2500" dirty="0"/>
              <a:t>Plans to utilize funds, invest, </a:t>
            </a:r>
            <a:r>
              <a:rPr lang="en-US" sz="2500" dirty="0" err="1"/>
              <a:t>etc</a:t>
            </a:r>
            <a:r>
              <a:rPr lang="en-US" sz="2500" dirty="0"/>
              <a:t>?</a:t>
            </a:r>
          </a:p>
          <a:p>
            <a:pPr lvl="1" eaLnBrk="1" fontAlgn="auto" hangingPunct="1">
              <a:spcAft>
                <a:spcPts val="0"/>
              </a:spcAft>
              <a:buFont typeface="Arial" charset="0"/>
              <a:buChar char="•"/>
              <a:defRPr/>
            </a:pPr>
            <a:r>
              <a:rPr lang="en-US" sz="2500" dirty="0"/>
              <a:t>Investment accounts</a:t>
            </a:r>
          </a:p>
          <a:p>
            <a:pPr lvl="2" eaLnBrk="1" fontAlgn="auto" hangingPunct="1">
              <a:spcAft>
                <a:spcPts val="0"/>
              </a:spcAft>
              <a:buFont typeface="Arial" charset="0"/>
              <a:buChar char="•"/>
              <a:defRPr/>
            </a:pPr>
            <a:r>
              <a:rPr lang="en-US" sz="2200" dirty="0"/>
              <a:t>Private</a:t>
            </a:r>
          </a:p>
          <a:p>
            <a:pPr lvl="2" eaLnBrk="1" fontAlgn="auto" hangingPunct="1">
              <a:spcAft>
                <a:spcPts val="0"/>
              </a:spcAft>
              <a:buFont typeface="Arial" charset="0"/>
              <a:buChar char="•"/>
              <a:defRPr/>
            </a:pPr>
            <a:r>
              <a:rPr lang="en-US" sz="2200" dirty="0"/>
              <a:t>ASHRAE Foundation: </a:t>
            </a:r>
            <a:r>
              <a:rPr lang="en-US" sz="2000" dirty="0"/>
              <a:t>Invest $30,000, guaranteed 5% payback annually in perpetuity ($1500/year), $60,000 -&gt; $3,000, society level scholarship.</a:t>
            </a:r>
          </a:p>
          <a:p>
            <a:pPr eaLnBrk="1" fontAlgn="auto" hangingPunct="1">
              <a:spcAft>
                <a:spcPts val="0"/>
              </a:spcAft>
              <a:buFont typeface="Arial" charset="0"/>
              <a:buChar char="•"/>
              <a:defRPr/>
            </a:pPr>
            <a:r>
              <a:rPr lang="en-US" sz="2800" dirty="0"/>
              <a:t>Questions, concerns, issues?</a:t>
            </a:r>
          </a:p>
          <a:p>
            <a:endParaRPr lang="en-US" dirty="0"/>
          </a:p>
        </p:txBody>
      </p:sp>
    </p:spTree>
    <p:extLst>
      <p:ext uri="{BB962C8B-B14F-4D97-AF65-F5344CB8AC3E}">
        <p14:creationId xmlns:p14="http://schemas.microsoft.com/office/powerpoint/2010/main" val="988613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03D85-9DCE-8D87-9D94-C670CEBDF573}"/>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Thank you!</a:t>
            </a:r>
            <a:endParaRPr lang="en-US" dirty="0"/>
          </a:p>
        </p:txBody>
      </p:sp>
      <p:sp>
        <p:nvSpPr>
          <p:cNvPr id="3" name="Content Placeholder 2">
            <a:extLst>
              <a:ext uri="{FF2B5EF4-FFF2-40B4-BE49-F238E27FC236}">
                <a16:creationId xmlns:a16="http://schemas.microsoft.com/office/drawing/2014/main" id="{880DDDF3-82D3-7ABD-3D0B-74BBC705582F}"/>
              </a:ext>
            </a:extLst>
          </p:cNvPr>
          <p:cNvSpPr>
            <a:spLocks noGrp="1"/>
          </p:cNvSpPr>
          <p:nvPr>
            <p:ph idx="1"/>
          </p:nvPr>
        </p:nvSpPr>
        <p:spPr/>
        <p:txBody>
          <a:bodyPr/>
          <a:lstStyle/>
          <a:p>
            <a:pPr marL="136525" indent="0" algn="ctr" eaLnBrk="1" hangingPunct="1">
              <a:buFont typeface="Arial" panose="020B0604020202020204" pitchFamily="34" charset="0"/>
              <a:buNone/>
            </a:pPr>
            <a:r>
              <a:rPr lang="en-US" altLang="en-US" sz="2800" dirty="0">
                <a:cs typeface="Arial" panose="020B0604020202020204" pitchFamily="34" charset="0"/>
              </a:rPr>
              <a:t>Thank you for your service to your chapter and ASHRAE!</a:t>
            </a:r>
          </a:p>
          <a:p>
            <a:pPr marL="136525" indent="0" algn="ctr" eaLnBrk="1" hangingPunct="1">
              <a:buFont typeface="Arial" panose="020B0604020202020204" pitchFamily="34" charset="0"/>
              <a:buNone/>
            </a:pPr>
            <a:r>
              <a:rPr lang="en-US" altLang="en-US" sz="2800" dirty="0">
                <a:cs typeface="Arial" panose="020B0604020202020204" pitchFamily="34" charset="0"/>
              </a:rPr>
              <a:t>Enjoy your participation in ASHRAE!</a:t>
            </a:r>
          </a:p>
          <a:p>
            <a:endParaRPr lang="en-US" dirty="0"/>
          </a:p>
        </p:txBody>
      </p:sp>
      <p:pic>
        <p:nvPicPr>
          <p:cNvPr id="4" name="Picture 5" descr="Image result for financial risk management clipart">
            <a:extLst>
              <a:ext uri="{FF2B5EF4-FFF2-40B4-BE49-F238E27FC236}">
                <a16:creationId xmlns:a16="http://schemas.microsoft.com/office/drawing/2014/main" id="{3BA29785-6C3C-4E90-7C01-C9BE3B3431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2591" y="3106086"/>
            <a:ext cx="3352800" cy="282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1281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31C84-83DE-AE91-0F26-61B1968220B3}"/>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Chapter Treasurer Duties</a:t>
            </a:r>
            <a:endParaRPr lang="en-US" dirty="0"/>
          </a:p>
        </p:txBody>
      </p:sp>
      <p:sp>
        <p:nvSpPr>
          <p:cNvPr id="3" name="Content Placeholder 2">
            <a:extLst>
              <a:ext uri="{FF2B5EF4-FFF2-40B4-BE49-F238E27FC236}">
                <a16:creationId xmlns:a16="http://schemas.microsoft.com/office/drawing/2014/main" id="{6D6179AE-1B24-C802-1658-6FC20D32D599}"/>
              </a:ext>
            </a:extLst>
          </p:cNvPr>
          <p:cNvSpPr>
            <a:spLocks noGrp="1"/>
          </p:cNvSpPr>
          <p:nvPr>
            <p:ph idx="1"/>
          </p:nvPr>
        </p:nvSpPr>
        <p:spPr/>
        <p:txBody>
          <a:bodyPr>
            <a:normAutofit lnSpcReduction="10000"/>
          </a:bodyPr>
          <a:lstStyle/>
          <a:p>
            <a:pPr eaLnBrk="1" fontAlgn="auto" hangingPunct="1">
              <a:lnSpc>
                <a:spcPct val="100000"/>
              </a:lnSpc>
              <a:spcBef>
                <a:spcPts val="600"/>
              </a:spcBef>
              <a:spcAft>
                <a:spcPts val="0"/>
              </a:spcAft>
              <a:buFont typeface="Arial" charset="0"/>
              <a:buChar char="•"/>
              <a:defRPr/>
            </a:pPr>
            <a:r>
              <a:rPr lang="en-US" sz="2800" dirty="0">
                <a:cs typeface="Arial" pitchFamily="34" charset="0"/>
              </a:rPr>
              <a:t>Make deposits and issue checks authorized by the Board of Governors (BOG)</a:t>
            </a:r>
          </a:p>
          <a:p>
            <a:pPr eaLnBrk="1" fontAlgn="auto" hangingPunct="1">
              <a:lnSpc>
                <a:spcPct val="100000"/>
              </a:lnSpc>
              <a:spcBef>
                <a:spcPts val="600"/>
              </a:spcBef>
              <a:spcAft>
                <a:spcPts val="0"/>
              </a:spcAft>
              <a:buFont typeface="Arial" charset="0"/>
              <a:buChar char="•"/>
              <a:defRPr/>
            </a:pPr>
            <a:r>
              <a:rPr lang="en-US" sz="2800" dirty="0">
                <a:cs typeface="Arial" pitchFamily="34" charset="0"/>
              </a:rPr>
              <a:t>Balance/Reconcile monthly statements and present to BOG for review and approval</a:t>
            </a:r>
          </a:p>
          <a:p>
            <a:pPr eaLnBrk="1" fontAlgn="auto" hangingPunct="1">
              <a:lnSpc>
                <a:spcPct val="100000"/>
              </a:lnSpc>
              <a:spcBef>
                <a:spcPts val="600"/>
              </a:spcBef>
              <a:spcAft>
                <a:spcPts val="0"/>
              </a:spcAft>
              <a:buFont typeface="Arial" charset="0"/>
              <a:buChar char="•"/>
              <a:defRPr/>
            </a:pPr>
            <a:r>
              <a:rPr lang="en-US" sz="2800" dirty="0">
                <a:cs typeface="Arial" pitchFamily="34" charset="0"/>
              </a:rPr>
              <a:t>Keep financial records</a:t>
            </a:r>
          </a:p>
          <a:p>
            <a:pPr lvl="1" eaLnBrk="1" fontAlgn="auto" hangingPunct="1">
              <a:lnSpc>
                <a:spcPct val="100000"/>
              </a:lnSpc>
              <a:spcBef>
                <a:spcPts val="600"/>
              </a:spcBef>
              <a:spcAft>
                <a:spcPts val="0"/>
              </a:spcAft>
              <a:buFont typeface="Arial" charset="0"/>
              <a:buChar char="•"/>
              <a:defRPr/>
            </a:pPr>
            <a:r>
              <a:rPr lang="en-US" sz="2000" dirty="0">
                <a:cs typeface="Arial" pitchFamily="34" charset="0"/>
              </a:rPr>
              <a:t>Chapter Account used for Operations Only</a:t>
            </a:r>
          </a:p>
          <a:p>
            <a:pPr lvl="1" eaLnBrk="1" fontAlgn="auto" hangingPunct="1">
              <a:lnSpc>
                <a:spcPct val="100000"/>
              </a:lnSpc>
              <a:spcBef>
                <a:spcPts val="600"/>
              </a:spcBef>
              <a:spcAft>
                <a:spcPts val="0"/>
              </a:spcAft>
              <a:buFont typeface="Arial" charset="0"/>
              <a:buChar char="•"/>
              <a:defRPr/>
            </a:pPr>
            <a:r>
              <a:rPr lang="en-US" sz="2000" dirty="0">
                <a:cs typeface="Arial" pitchFamily="34" charset="0"/>
              </a:rPr>
              <a:t>Use Separate Accounts for Special Events such as CRC Fund or Scholarships</a:t>
            </a:r>
          </a:p>
          <a:p>
            <a:pPr eaLnBrk="1" fontAlgn="auto" hangingPunct="1">
              <a:lnSpc>
                <a:spcPct val="110000"/>
              </a:lnSpc>
              <a:spcBef>
                <a:spcPts val="600"/>
              </a:spcBef>
              <a:spcAft>
                <a:spcPts val="0"/>
              </a:spcAft>
              <a:buFont typeface="Arial" charset="0"/>
              <a:buChar char="•"/>
              <a:defRPr/>
            </a:pPr>
            <a:r>
              <a:rPr lang="en-US" sz="2800" dirty="0">
                <a:cs typeface="Arial" pitchFamily="34" charset="0"/>
              </a:rPr>
              <a:t>File Taxation and Revenue Reports, if and as required by local authorities</a:t>
            </a:r>
          </a:p>
          <a:p>
            <a:pPr eaLnBrk="1" fontAlgn="auto" hangingPunct="1">
              <a:lnSpc>
                <a:spcPct val="110000"/>
              </a:lnSpc>
              <a:spcBef>
                <a:spcPts val="600"/>
              </a:spcBef>
              <a:spcAft>
                <a:spcPts val="0"/>
              </a:spcAft>
              <a:buFont typeface="Arial" charset="0"/>
              <a:buChar char="•"/>
              <a:defRPr/>
            </a:pPr>
            <a:r>
              <a:rPr lang="en-US" sz="2800" dirty="0">
                <a:cs typeface="Arial" pitchFamily="34" charset="0"/>
              </a:rPr>
              <a:t>Be aware of scams</a:t>
            </a:r>
          </a:p>
        </p:txBody>
      </p:sp>
    </p:spTree>
    <p:extLst>
      <p:ext uri="{BB962C8B-B14F-4D97-AF65-F5344CB8AC3E}">
        <p14:creationId xmlns:p14="http://schemas.microsoft.com/office/powerpoint/2010/main" val="198699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D8C31-05D5-20ED-7CCF-087CDD30B39A}"/>
              </a:ext>
            </a:extLst>
          </p:cNvPr>
          <p:cNvSpPr>
            <a:spLocks noGrp="1"/>
          </p:cNvSpPr>
          <p:nvPr>
            <p:ph type="title"/>
          </p:nvPr>
        </p:nvSpPr>
        <p:spPr/>
        <p:txBody>
          <a:bodyPr/>
          <a:lstStyle/>
          <a:p>
            <a:r>
              <a:rPr lang="en-US" b="1" dirty="0">
                <a:latin typeface="Helvetica" panose="020B0604020202020204" pitchFamily="34" charset="0"/>
                <a:cs typeface="Helvetica" panose="020B0604020202020204" pitchFamily="34" charset="0"/>
              </a:rPr>
              <a:t>Phishing Email Guidance</a:t>
            </a:r>
          </a:p>
        </p:txBody>
      </p:sp>
      <p:sp>
        <p:nvSpPr>
          <p:cNvPr id="3" name="Content Placeholder 2">
            <a:extLst>
              <a:ext uri="{FF2B5EF4-FFF2-40B4-BE49-F238E27FC236}">
                <a16:creationId xmlns:a16="http://schemas.microsoft.com/office/drawing/2014/main" id="{34EC81B5-8AB5-C730-D639-90A00DE8D18D}"/>
              </a:ext>
            </a:extLst>
          </p:cNvPr>
          <p:cNvSpPr>
            <a:spLocks noGrp="1"/>
          </p:cNvSpPr>
          <p:nvPr>
            <p:ph idx="1"/>
          </p:nvPr>
        </p:nvSpPr>
        <p:spPr/>
        <p:txBody>
          <a:bodyPr/>
          <a:lstStyle/>
          <a:p>
            <a:pPr>
              <a:lnSpc>
                <a:spcPct val="80000"/>
              </a:lnSpc>
            </a:pPr>
            <a:r>
              <a:rPr lang="en-US" sz="2200" dirty="0">
                <a:latin typeface="Helvetica" panose="020B0604020202020204" pitchFamily="34" charset="0"/>
                <a:ea typeface="Geneva" pitchFamily="123" charset="-128"/>
                <a:cs typeface="Helvetica" panose="020B0604020202020204" pitchFamily="34" charset="0"/>
              </a:rPr>
              <a:t>If you receive an email that is from a Chapter President, Chapter Officer, Regional or Society Officer asking you to do something you don’t normally do (buy gifts, transfer money), it’s likely a scam.  Suggested actions:</a:t>
            </a:r>
          </a:p>
          <a:p>
            <a:pPr marL="457200">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Don’t respond to the email.</a:t>
            </a:r>
          </a:p>
          <a:p>
            <a:pPr marL="400050">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Contact the person face to face, if possible, to question the email or contact them via telephone.</a:t>
            </a:r>
          </a:p>
          <a:p>
            <a:pPr marL="400050">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Do nothing until you can contact that person to confirm the request.</a:t>
            </a:r>
          </a:p>
          <a:p>
            <a:pPr marL="400050">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If you send money and are scammed, contact your company or if no policy is in place:	</a:t>
            </a:r>
          </a:p>
          <a:p>
            <a:pPr marL="857250" lvl="1">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Contact your bank immediately.</a:t>
            </a:r>
          </a:p>
          <a:p>
            <a:pPr marL="857250" lvl="1">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Contact law enforcement.</a:t>
            </a:r>
          </a:p>
          <a:p>
            <a:pPr marL="857250" lvl="1">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File a complaint.</a:t>
            </a:r>
          </a:p>
          <a:p>
            <a:pPr marL="857250" lvl="1">
              <a:lnSpc>
                <a:spcPct val="80000"/>
              </a:lnSpc>
              <a:buClr>
                <a:schemeClr val="tx1"/>
              </a:buClr>
            </a:pPr>
            <a:r>
              <a:rPr lang="en-US" sz="2200" dirty="0">
                <a:latin typeface="Helvetica" panose="020B0604020202020204" pitchFamily="34" charset="0"/>
                <a:ea typeface="Geneva" pitchFamily="123" charset="-128"/>
                <a:cs typeface="Helvetica" panose="020B0604020202020204" pitchFamily="34" charset="0"/>
              </a:rPr>
              <a:t>Brief the BOG and Regional Leadership. </a:t>
            </a:r>
          </a:p>
          <a:p>
            <a:endParaRPr lang="en-US" dirty="0"/>
          </a:p>
        </p:txBody>
      </p:sp>
    </p:spTree>
    <p:extLst>
      <p:ext uri="{BB962C8B-B14F-4D97-AF65-F5344CB8AC3E}">
        <p14:creationId xmlns:p14="http://schemas.microsoft.com/office/powerpoint/2010/main" val="379006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83F5348F-6FD9-429D-A2EB-453E9A37B606}"/>
              </a:ext>
            </a:extLst>
          </p:cNvPr>
          <p:cNvPicPr>
            <a:picLocks noGrp="1" noChangeAspect="1"/>
          </p:cNvPicPr>
          <p:nvPr>
            <p:ph idx="1"/>
          </p:nvPr>
        </p:nvPicPr>
        <p:blipFill>
          <a:blip r:embed="rId2"/>
          <a:stretch>
            <a:fillRect/>
          </a:stretch>
        </p:blipFill>
        <p:spPr>
          <a:xfrm>
            <a:off x="-8877" y="0"/>
            <a:ext cx="12192000" cy="6858000"/>
          </a:xfrm>
          <a:prstGeom prst="rect">
            <a:avLst/>
          </a:prstGeom>
        </p:spPr>
      </p:pic>
    </p:spTree>
    <p:extLst>
      <p:ext uri="{BB962C8B-B14F-4D97-AF65-F5344CB8AC3E}">
        <p14:creationId xmlns:p14="http://schemas.microsoft.com/office/powerpoint/2010/main" val="1922678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06D42-C084-2816-411A-9C5DBE05513C}"/>
              </a:ext>
            </a:extLst>
          </p:cNvPr>
          <p:cNvSpPr>
            <a:spLocks noGrp="1"/>
          </p:cNvSpPr>
          <p:nvPr>
            <p:ph type="title"/>
          </p:nvPr>
        </p:nvSpPr>
        <p:spPr>
          <a:xfrm>
            <a:off x="351693" y="365125"/>
            <a:ext cx="11598812" cy="643543"/>
          </a:xfrm>
        </p:spPr>
        <p:txBody>
          <a:bodyPr>
            <a:normAutofit/>
          </a:bodyPr>
          <a:lstStyle/>
          <a:p>
            <a:r>
              <a:rPr lang="en-US" altLang="en-US" b="1" dirty="0">
                <a:latin typeface="Helvetica" panose="020B0604020202020204" pitchFamily="34" charset="0"/>
                <a:cs typeface="Helvetica" panose="020B0604020202020204" pitchFamily="34" charset="0"/>
              </a:rPr>
              <a:t>Financial Accounting and Banking Best Practices</a:t>
            </a:r>
            <a:endParaRPr lang="en-US" dirty="0"/>
          </a:p>
        </p:txBody>
      </p:sp>
      <p:sp>
        <p:nvSpPr>
          <p:cNvPr id="3" name="Content Placeholder 2">
            <a:extLst>
              <a:ext uri="{FF2B5EF4-FFF2-40B4-BE49-F238E27FC236}">
                <a16:creationId xmlns:a16="http://schemas.microsoft.com/office/drawing/2014/main" id="{01D448FF-E411-4A99-BC62-54D41730C715}"/>
              </a:ext>
            </a:extLst>
          </p:cNvPr>
          <p:cNvSpPr>
            <a:spLocks noGrp="1"/>
          </p:cNvSpPr>
          <p:nvPr>
            <p:ph idx="1"/>
          </p:nvPr>
        </p:nvSpPr>
        <p:spPr/>
        <p:txBody>
          <a:bodyPr/>
          <a:lstStyle/>
          <a:p>
            <a:pPr eaLnBrk="1" hangingPunct="1">
              <a:spcBef>
                <a:spcPts val="600"/>
              </a:spcBef>
              <a:spcAft>
                <a:spcPts val="600"/>
              </a:spcAft>
            </a:pPr>
            <a:r>
              <a:rPr lang="en-US" altLang="en-US" sz="2400" dirty="0">
                <a:cs typeface="Arial" panose="020B0604020202020204" pitchFamily="34" charset="0"/>
              </a:rPr>
              <a:t>Each Chapter should use reputable financial software</a:t>
            </a:r>
          </a:p>
          <a:p>
            <a:pPr eaLnBrk="1" hangingPunct="1">
              <a:spcBef>
                <a:spcPts val="600"/>
              </a:spcBef>
              <a:spcAft>
                <a:spcPts val="600"/>
              </a:spcAft>
            </a:pPr>
            <a:r>
              <a:rPr lang="en-US" altLang="en-US" sz="2400" dirty="0">
                <a:cs typeface="Arial" panose="020B0604020202020204" pitchFamily="34" charset="0"/>
              </a:rPr>
              <a:t>At least three Chapter officers should have signing authority</a:t>
            </a:r>
          </a:p>
          <a:p>
            <a:pPr eaLnBrk="1" hangingPunct="1">
              <a:spcBef>
                <a:spcPts val="600"/>
              </a:spcBef>
              <a:spcAft>
                <a:spcPts val="600"/>
              </a:spcAft>
            </a:pPr>
            <a:r>
              <a:rPr lang="en-US" altLang="en-US" sz="2400" dirty="0">
                <a:cs typeface="Arial" panose="020B0604020202020204" pitchFamily="34" charset="0"/>
              </a:rPr>
              <a:t>At least two signatures should be required on each check for sums of $100 and greater (or local equivalent)</a:t>
            </a:r>
          </a:p>
          <a:p>
            <a:pPr eaLnBrk="1" hangingPunct="1">
              <a:spcBef>
                <a:spcPts val="600"/>
              </a:spcBef>
              <a:spcAft>
                <a:spcPts val="600"/>
              </a:spcAft>
            </a:pPr>
            <a:r>
              <a:rPr lang="en-US" altLang="en-US" sz="2400" dirty="0">
                <a:cs typeface="Arial" panose="020B0604020202020204" pitchFamily="34" charset="0"/>
              </a:rPr>
              <a:t>Chapter should have separate accounts for high cost special events</a:t>
            </a:r>
          </a:p>
          <a:p>
            <a:pPr eaLnBrk="1" hangingPunct="1">
              <a:spcBef>
                <a:spcPts val="600"/>
              </a:spcBef>
              <a:spcAft>
                <a:spcPts val="600"/>
              </a:spcAft>
            </a:pPr>
            <a:r>
              <a:rPr lang="en-US" altLang="en-US" sz="2400" dirty="0">
                <a:cs typeface="Arial" panose="020B0604020202020204" pitchFamily="34" charset="0"/>
              </a:rPr>
              <a:t>When possible, Research Donations should be forwarded directly to ASHRAE Research</a:t>
            </a:r>
          </a:p>
          <a:p>
            <a:pPr eaLnBrk="1" hangingPunct="1">
              <a:spcBef>
                <a:spcPts val="600"/>
              </a:spcBef>
              <a:spcAft>
                <a:spcPts val="600"/>
              </a:spcAft>
            </a:pPr>
            <a:r>
              <a:rPr lang="en-US" altLang="en-US" sz="2400" dirty="0">
                <a:cs typeface="Arial" panose="020B0604020202020204" pitchFamily="34" charset="0"/>
              </a:rPr>
              <a:t>Investments should be in safe low risk investments (i.e. bonds or term deposits), the ASHRAE Foundation or a Chapter Foundation</a:t>
            </a:r>
          </a:p>
        </p:txBody>
      </p:sp>
    </p:spTree>
    <p:extLst>
      <p:ext uri="{BB962C8B-B14F-4D97-AF65-F5344CB8AC3E}">
        <p14:creationId xmlns:p14="http://schemas.microsoft.com/office/powerpoint/2010/main" val="3459296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436E-CE47-B18B-C512-0A72584E16D7}"/>
              </a:ext>
            </a:extLst>
          </p:cNvPr>
          <p:cNvSpPr>
            <a:spLocks noGrp="1"/>
          </p:cNvSpPr>
          <p:nvPr>
            <p:ph type="title"/>
          </p:nvPr>
        </p:nvSpPr>
        <p:spPr/>
        <p:txBody>
          <a:bodyPr/>
          <a:lstStyle/>
          <a:p>
            <a:r>
              <a:rPr lang="en-US" altLang="en-US" b="1" dirty="0">
                <a:latin typeface="Helvetica" panose="020B0604020202020204" pitchFamily="34" charset="0"/>
                <a:cs typeface="Helvetica" panose="020B0604020202020204" pitchFamily="34" charset="0"/>
              </a:rPr>
              <a:t>Chapter Annual Financial Audits</a:t>
            </a:r>
            <a:endParaRPr lang="en-US" dirty="0"/>
          </a:p>
        </p:txBody>
      </p:sp>
      <p:sp>
        <p:nvSpPr>
          <p:cNvPr id="3" name="Content Placeholder 2">
            <a:extLst>
              <a:ext uri="{FF2B5EF4-FFF2-40B4-BE49-F238E27FC236}">
                <a16:creationId xmlns:a16="http://schemas.microsoft.com/office/drawing/2014/main" id="{A80D05B2-8A6D-8667-0AA6-01829EE1EEF9}"/>
              </a:ext>
            </a:extLst>
          </p:cNvPr>
          <p:cNvSpPr>
            <a:spLocks noGrp="1"/>
          </p:cNvSpPr>
          <p:nvPr>
            <p:ph idx="1"/>
          </p:nvPr>
        </p:nvSpPr>
        <p:spPr/>
        <p:txBody>
          <a:bodyPr/>
          <a:lstStyle/>
          <a:p>
            <a:pPr eaLnBrk="1" hangingPunct="1"/>
            <a:r>
              <a:rPr lang="en-US" altLang="en-US" sz="2800" dirty="0">
                <a:cs typeface="Arial" panose="020B0604020202020204" pitchFamily="34" charset="0"/>
              </a:rPr>
              <a:t>Each Chapter should set up an Audit Committee to perform annual financial audit</a:t>
            </a:r>
          </a:p>
          <a:p>
            <a:pPr lvl="1" eaLnBrk="1" hangingPunct="1"/>
            <a:r>
              <a:rPr lang="en-US" altLang="en-US" sz="2000" dirty="0">
                <a:cs typeface="Arial" panose="020B0604020202020204" pitchFamily="34" charset="0"/>
              </a:rPr>
              <a:t>Past Presidents and/or trusted senior ASHRAE members</a:t>
            </a:r>
          </a:p>
          <a:p>
            <a:pPr lvl="1" eaLnBrk="1" hangingPunct="1"/>
            <a:r>
              <a:rPr lang="en-US" altLang="en-US" sz="2000" dirty="0">
                <a:cs typeface="Arial" panose="020B0604020202020204" pitchFamily="34" charset="0"/>
              </a:rPr>
              <a:t>NOT the current Chapter Treasurer</a:t>
            </a:r>
          </a:p>
          <a:p>
            <a:pPr eaLnBrk="1" hangingPunct="1"/>
            <a:r>
              <a:rPr lang="en-US" altLang="en-US" sz="2800" dirty="0">
                <a:cs typeface="Arial" panose="020B0604020202020204" pitchFamily="34" charset="0"/>
              </a:rPr>
              <a:t>Large Chapters might hire outside accounting firms to perform annual audits</a:t>
            </a:r>
          </a:p>
          <a:p>
            <a:pPr eaLnBrk="1" hangingPunct="1"/>
            <a:r>
              <a:rPr lang="en-US" altLang="en-US" sz="2800" dirty="0">
                <a:cs typeface="Arial" panose="020B0604020202020204" pitchFamily="34" charset="0"/>
              </a:rPr>
              <a:t>Audit Committee should present its findings to Chapter BOG</a:t>
            </a:r>
          </a:p>
        </p:txBody>
      </p:sp>
    </p:spTree>
    <p:extLst>
      <p:ext uri="{BB962C8B-B14F-4D97-AF65-F5344CB8AC3E}">
        <p14:creationId xmlns:p14="http://schemas.microsoft.com/office/powerpoint/2010/main" val="1646900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74DB5-6AEB-6B64-109C-8E5AD7C5A8AD}"/>
              </a:ext>
            </a:extLst>
          </p:cNvPr>
          <p:cNvSpPr>
            <a:spLocks noGrp="1"/>
          </p:cNvSpPr>
          <p:nvPr>
            <p:ph type="title"/>
          </p:nvPr>
        </p:nvSpPr>
        <p:spPr/>
        <p:txBody>
          <a:bodyPr/>
          <a:lstStyle/>
          <a:p>
            <a:r>
              <a:rPr lang="en-US" altLang="en-US" sz="3600" b="1" dirty="0">
                <a:latin typeface="Helvetica" panose="020B0604020202020204" pitchFamily="34" charset="0"/>
                <a:cs typeface="Helvetica" panose="020B0604020202020204" pitchFamily="34" charset="0"/>
              </a:rPr>
              <a:t>Revenue and Taxation Reporting</a:t>
            </a:r>
            <a:endParaRPr lang="en-US" dirty="0"/>
          </a:p>
        </p:txBody>
      </p:sp>
      <p:sp>
        <p:nvSpPr>
          <p:cNvPr id="3" name="Content Placeholder 2">
            <a:extLst>
              <a:ext uri="{FF2B5EF4-FFF2-40B4-BE49-F238E27FC236}">
                <a16:creationId xmlns:a16="http://schemas.microsoft.com/office/drawing/2014/main" id="{194F6503-3CE8-6FA3-8F99-EC065D2BDA08}"/>
              </a:ext>
            </a:extLst>
          </p:cNvPr>
          <p:cNvSpPr>
            <a:spLocks noGrp="1"/>
          </p:cNvSpPr>
          <p:nvPr>
            <p:ph idx="1"/>
          </p:nvPr>
        </p:nvSpPr>
        <p:spPr/>
        <p:txBody>
          <a:bodyPr>
            <a:normAutofit/>
          </a:bodyPr>
          <a:lstStyle/>
          <a:p>
            <a:pPr marL="0" indent="0" eaLnBrk="1" fontAlgn="auto" hangingPunct="1">
              <a:spcAft>
                <a:spcPts val="0"/>
              </a:spcAft>
              <a:buFont typeface="Arial" panose="020B0604020202020204" pitchFamily="34" charset="0"/>
              <a:buNone/>
              <a:defRPr/>
            </a:pPr>
            <a:r>
              <a:rPr lang="en-US" sz="3600" dirty="0">
                <a:cs typeface="Arial" pitchFamily="34" charset="0"/>
              </a:rPr>
              <a:t>Each Chapter must co</a:t>
            </a:r>
            <a:r>
              <a:rPr lang="en-US" altLang="en-US" sz="3600" dirty="0">
                <a:cs typeface="Helvetica" panose="020B0604020202020204" pitchFamily="34" charset="0"/>
              </a:rPr>
              <a:t>mply with all local tax authority requirements related to filing of financial statements and tax returns </a:t>
            </a:r>
          </a:p>
          <a:p>
            <a:pPr eaLnBrk="1" fontAlgn="auto" hangingPunct="1">
              <a:spcAft>
                <a:spcPts val="0"/>
              </a:spcAft>
              <a:buFont typeface="Wingdings" pitchFamily="2" charset="2"/>
              <a:buNone/>
              <a:defRPr/>
            </a:pPr>
            <a:endParaRPr lang="en-US" sz="2400" dirty="0">
              <a:cs typeface="Arial" pitchFamily="34" charset="0"/>
            </a:endParaRPr>
          </a:p>
          <a:p>
            <a:pPr eaLnBrk="1" fontAlgn="auto" hangingPunct="1">
              <a:spcAft>
                <a:spcPts val="0"/>
              </a:spcAft>
              <a:buFont typeface="Wingdings" pitchFamily="2" charset="2"/>
              <a:buNone/>
              <a:defRPr/>
            </a:pPr>
            <a:r>
              <a:rPr lang="en-US" sz="2900" dirty="0">
                <a:cs typeface="Arial" pitchFamily="34" charset="0"/>
              </a:rPr>
              <a:t>NOTES: </a:t>
            </a:r>
          </a:p>
          <a:p>
            <a:pPr marL="457200" indent="-457200" eaLnBrk="1" fontAlgn="auto" hangingPunct="1">
              <a:spcAft>
                <a:spcPts val="0"/>
              </a:spcAft>
              <a:buFont typeface="+mj-lt"/>
              <a:buAutoNum type="arabicPeriod"/>
              <a:defRPr/>
            </a:pPr>
            <a:r>
              <a:rPr lang="en-US" sz="2900" dirty="0">
                <a:cs typeface="Arial" pitchFamily="34" charset="0"/>
              </a:rPr>
              <a:t>There may be penalties for not filing tax statements and returns</a:t>
            </a:r>
          </a:p>
          <a:p>
            <a:pPr marL="457200" indent="-457200" eaLnBrk="1" fontAlgn="auto" hangingPunct="1">
              <a:spcAft>
                <a:spcPts val="0"/>
              </a:spcAft>
              <a:buFont typeface="+mj-lt"/>
              <a:buAutoNum type="arabicPeriod"/>
              <a:defRPr/>
            </a:pPr>
            <a:r>
              <a:rPr lang="en-US" sz="2900" dirty="0">
                <a:cs typeface="Arial" pitchFamily="34" charset="0"/>
              </a:rPr>
              <a:t>Society can be at risk if a Chapter does not comply with local tax requirements</a:t>
            </a:r>
          </a:p>
          <a:p>
            <a:pPr marL="0" indent="0" eaLnBrk="1" fontAlgn="auto" hangingPunct="1">
              <a:spcAft>
                <a:spcPts val="0"/>
              </a:spcAft>
              <a:buFont typeface="Arial" panose="020B0604020202020204" pitchFamily="34" charset="0"/>
              <a:buNone/>
              <a:defRPr/>
            </a:pPr>
            <a:endParaRPr lang="en-US" sz="2900" dirty="0">
              <a:cs typeface="Arial" pitchFamily="34" charset="0"/>
            </a:endParaRPr>
          </a:p>
        </p:txBody>
      </p:sp>
    </p:spTree>
    <p:extLst>
      <p:ext uri="{BB962C8B-B14F-4D97-AF65-F5344CB8AC3E}">
        <p14:creationId xmlns:p14="http://schemas.microsoft.com/office/powerpoint/2010/main" val="4211650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59731-06C4-30BF-B44E-2A42A6BAF745}"/>
              </a:ext>
            </a:extLst>
          </p:cNvPr>
          <p:cNvSpPr>
            <a:spLocks noGrp="1"/>
          </p:cNvSpPr>
          <p:nvPr>
            <p:ph type="title"/>
          </p:nvPr>
        </p:nvSpPr>
        <p:spPr/>
        <p:txBody>
          <a:bodyPr>
            <a:normAutofit fontScale="90000"/>
          </a:bodyPr>
          <a:lstStyle/>
          <a:p>
            <a:r>
              <a:rPr lang="en-US" altLang="en-US" b="1" dirty="0">
                <a:latin typeface="Helvetica" panose="020B0604020202020204" pitchFamily="34" charset="0"/>
                <a:cs typeface="Helvetica" panose="020B0604020202020204" pitchFamily="34" charset="0"/>
              </a:rPr>
              <a:t>Revenue and Taxation Reporting:</a:t>
            </a:r>
            <a:br>
              <a:rPr lang="en-US" altLang="en-US" b="1" dirty="0">
                <a:latin typeface="Helvetica" panose="020B0604020202020204" pitchFamily="34" charset="0"/>
                <a:cs typeface="Helvetica" panose="020B0604020202020204" pitchFamily="34" charset="0"/>
              </a:rPr>
            </a:br>
            <a:r>
              <a:rPr lang="en-US" altLang="en-US" b="1" dirty="0">
                <a:latin typeface="Helvetica" panose="020B0604020202020204" pitchFamily="34" charset="0"/>
                <a:cs typeface="Helvetica" panose="020B0604020202020204" pitchFamily="34" charset="0"/>
              </a:rPr>
              <a:t>Information that Might Be Requested</a:t>
            </a:r>
            <a:endParaRPr lang="en-US" dirty="0"/>
          </a:p>
        </p:txBody>
      </p:sp>
      <p:sp>
        <p:nvSpPr>
          <p:cNvPr id="3" name="Content Placeholder 2">
            <a:extLst>
              <a:ext uri="{FF2B5EF4-FFF2-40B4-BE49-F238E27FC236}">
                <a16:creationId xmlns:a16="http://schemas.microsoft.com/office/drawing/2014/main" id="{BFC78B88-AEF4-AC86-8B71-369B5414E97C}"/>
              </a:ext>
            </a:extLst>
          </p:cNvPr>
          <p:cNvSpPr>
            <a:spLocks noGrp="1"/>
          </p:cNvSpPr>
          <p:nvPr>
            <p:ph idx="1"/>
          </p:nvPr>
        </p:nvSpPr>
        <p:spPr/>
        <p:txBody>
          <a:bodyPr>
            <a:normAutofit fontScale="92500"/>
          </a:bodyPr>
          <a:lstStyle/>
          <a:p>
            <a:pPr marL="0" indent="0" eaLnBrk="1" fontAlgn="auto" hangingPunct="1">
              <a:spcAft>
                <a:spcPts val="0"/>
              </a:spcAft>
              <a:buFont typeface="Arial" panose="020B0604020202020204" pitchFamily="34" charset="0"/>
              <a:buNone/>
              <a:defRPr/>
            </a:pPr>
            <a:r>
              <a:rPr lang="en-US" sz="3200" dirty="0">
                <a:latin typeface="Arial" panose="020B0604020202020204" pitchFamily="34" charset="0"/>
                <a:cs typeface="Arial" panose="020B0604020202020204" pitchFamily="34" charset="0"/>
              </a:rPr>
              <a:t>A tax authority might request the following types of information:</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Employee Identification Number (EIN) or Taxpayer Identification Number (TIN)</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Tax Year</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Legal name (ASHRAE Chapter Chartered name)</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Mailing address</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Alternative name organization uses</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Name and address of principal officer (often the Chapter President)</a:t>
            </a:r>
          </a:p>
          <a:p>
            <a:pPr eaLnBrk="1" hangingPunct="1">
              <a:lnSpc>
                <a:spcPct val="80000"/>
              </a:lnSpc>
              <a:buFont typeface="Arial" charset="0"/>
              <a:buChar char="•"/>
              <a:defRPr/>
            </a:pPr>
            <a:r>
              <a:rPr lang="en-US" sz="2800" dirty="0">
                <a:latin typeface="Arial" panose="020B0604020202020204" pitchFamily="34" charset="0"/>
                <a:cs typeface="Arial" panose="020B0604020202020204" pitchFamily="34" charset="0"/>
              </a:rPr>
              <a:t>Confirmation of annual gross receipts</a:t>
            </a:r>
          </a:p>
          <a:p>
            <a:pPr marL="0" indent="0">
              <a:buNone/>
            </a:pPr>
            <a:endParaRPr lang="en-US" dirty="0"/>
          </a:p>
        </p:txBody>
      </p:sp>
    </p:spTree>
    <p:extLst>
      <p:ext uri="{BB962C8B-B14F-4D97-AF65-F5344CB8AC3E}">
        <p14:creationId xmlns:p14="http://schemas.microsoft.com/office/powerpoint/2010/main" val="3678544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1769</Words>
  <Application>Microsoft Office PowerPoint</Application>
  <PresentationFormat>Widescreen</PresentationFormat>
  <Paragraphs>150</Paragraphs>
  <Slides>22</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Aptos</vt:lpstr>
      <vt:lpstr>Arial</vt:lpstr>
      <vt:lpstr>Calibri</vt:lpstr>
      <vt:lpstr>Calibri  </vt:lpstr>
      <vt:lpstr>Calibri Light</vt:lpstr>
      <vt:lpstr>Helvetica</vt:lpstr>
      <vt:lpstr>Wingdings</vt:lpstr>
      <vt:lpstr>Office Theme</vt:lpstr>
      <vt:lpstr>PowerPoint Presentation</vt:lpstr>
      <vt:lpstr>Chapter Financial Risk Management Training</vt:lpstr>
      <vt:lpstr>Chapter Treasurer Duties</vt:lpstr>
      <vt:lpstr>Phishing Email Guidance</vt:lpstr>
      <vt:lpstr>PowerPoint Presentation</vt:lpstr>
      <vt:lpstr>Financial Accounting and Banking Best Practices</vt:lpstr>
      <vt:lpstr>Chapter Annual Financial Audits</vt:lpstr>
      <vt:lpstr>Revenue and Taxation Reporting</vt:lpstr>
      <vt:lpstr>Revenue and Taxation Reporting: Information that Might Be Requested</vt:lpstr>
      <vt:lpstr>Revenue and Taxation Reporting: Late Filing or Failure to File</vt:lpstr>
      <vt:lpstr>Fiduciary Duties</vt:lpstr>
      <vt:lpstr>Fiduciary Duties: Care</vt:lpstr>
      <vt:lpstr>Fiduciary Duties: Loyalty</vt:lpstr>
      <vt:lpstr>Fiduciary Duties: Obedience</vt:lpstr>
      <vt:lpstr>Fiduciary Duties: Can a Volunteer be Liable?</vt:lpstr>
      <vt:lpstr>Fundraising: Best Financial Practices</vt:lpstr>
      <vt:lpstr>Fundraising: Local Registration</vt:lpstr>
      <vt:lpstr>Fundraising: Local Registration, cont’d</vt:lpstr>
      <vt:lpstr>Fundraising: Sending in Contributions</vt:lpstr>
      <vt:lpstr>Dues Collection Program</vt:lpstr>
      <vt:lpstr>Discussion Topics</vt:lpstr>
      <vt:lpstr>Thank you!</vt:lpstr>
    </vt:vector>
  </TitlesOfParts>
  <Company>ASHRAE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Joyce, Megan</dc:creator>
  <cp:lastModifiedBy>Seymour, Lizzy</cp:lastModifiedBy>
  <cp:revision>13</cp:revision>
  <dcterms:created xsi:type="dcterms:W3CDTF">2017-02-06T18:00:44Z</dcterms:created>
  <dcterms:modified xsi:type="dcterms:W3CDTF">2025-03-13T20:39:19Z</dcterms:modified>
</cp:coreProperties>
</file>